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74" r:id="rId3"/>
    <p:sldId id="257" r:id="rId4"/>
    <p:sldId id="258" r:id="rId5"/>
    <p:sldId id="259" r:id="rId6"/>
    <p:sldId id="277" r:id="rId7"/>
    <p:sldId id="278" r:id="rId8"/>
    <p:sldId id="279" r:id="rId9"/>
    <p:sldId id="265" r:id="rId10"/>
    <p:sldId id="266" r:id="rId11"/>
    <p:sldId id="268" r:id="rId12"/>
    <p:sldId id="269" r:id="rId13"/>
    <p:sldId id="271" r:id="rId14"/>
  </p:sldIdLst>
  <p:sldSz cx="18288000" cy="10287000"/>
  <p:notesSz cx="6858000" cy="9144000"/>
  <p:embeddedFontLst>
    <p:embeddedFont>
      <p:font typeface="Aileron Heavy Bold" panose="020B0604020202020204" charset="0"/>
      <p:regular r:id="rId16"/>
      <p:bold r:id="rId17"/>
    </p:embeddedFont>
    <p:embeddedFont>
      <p:font typeface="Aileron Regular" panose="020B0604020202020204" charset="0"/>
      <p:regular r:id="rId18"/>
    </p:embeddedFont>
    <p:embeddedFont>
      <p:font typeface="Aileron Regular Bold" panose="020B060402020202020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Trebuchet MS" panose="020B060302020202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2FE"/>
    <a:srgbClr val="0A74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81" autoAdjust="0"/>
    <p:restoredTop sz="94674" autoAdjust="0"/>
  </p:normalViewPr>
  <p:slideViewPr>
    <p:cSldViewPr>
      <p:cViewPr varScale="1">
        <p:scale>
          <a:sx n="42" d="100"/>
          <a:sy n="42" d="100"/>
        </p:scale>
        <p:origin x="8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51E06131-ACD0-4C80-A878-8166FA820D81}" type="datetimeFigureOut">
              <a:rPr lang="fa-IR" smtClean="0"/>
              <a:t>21/06/1444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E4001A3-6B4F-4AC8-93AD-7565AB7F8CD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20689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53562" y="342900"/>
            <a:ext cx="8229600" cy="1143000"/>
          </a:xfr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fa-IR" dirty="0"/>
              <a:t>عنوان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448800" y="1866900"/>
            <a:ext cx="8229600" cy="4525963"/>
          </a:xfrm>
        </p:spPr>
        <p:txBody>
          <a:bodyPr/>
          <a:lstStyle>
            <a:lvl1pPr algn="r" rtl="1">
              <a:defRPr>
                <a:cs typeface="B Titr" panose="00000700000000000000" pitchFamily="2" charset="-78"/>
              </a:defRPr>
            </a:lvl1pPr>
            <a:lvl2pPr algn="r" rtl="1">
              <a:defRPr>
                <a:cs typeface="B Titr" panose="00000700000000000000" pitchFamily="2" charset="-78"/>
              </a:defRPr>
            </a:lvl2pPr>
            <a:lvl3pPr algn="r" rtl="1">
              <a:defRPr>
                <a:cs typeface="B Titr" panose="00000700000000000000" pitchFamily="2" charset="-78"/>
              </a:defRPr>
            </a:lvl3pPr>
            <a:lvl4pPr algn="r" rtl="1">
              <a:defRPr>
                <a:cs typeface="B Titr" panose="00000700000000000000" pitchFamily="2" charset="-78"/>
              </a:defRPr>
            </a:lvl4pPr>
            <a:lvl5pPr algn="r" rtl="1">
              <a:defRPr>
                <a:cs typeface="B Titr" panose="00000700000000000000" pitchFamily="2" charset="-78"/>
              </a:defRPr>
            </a:lvl5pPr>
          </a:lstStyle>
          <a:p>
            <a:pPr lvl="0"/>
            <a:r>
              <a:rPr lang="fa-IR" dirty="0"/>
              <a:t>متن داخلی</a:t>
            </a:r>
            <a:endParaRPr lang="en-US" dirty="0"/>
          </a:p>
          <a:p>
            <a:pPr lvl="1"/>
            <a:r>
              <a:rPr lang="fa-IR" dirty="0"/>
              <a:t>متن داخلی</a:t>
            </a:r>
            <a:endParaRPr lang="en-US" dirty="0"/>
          </a:p>
          <a:p>
            <a:pPr lvl="2"/>
            <a:r>
              <a:rPr lang="fa-IR" dirty="0"/>
              <a:t>متن داخلی</a:t>
            </a:r>
            <a:endParaRPr lang="en-US" dirty="0"/>
          </a:p>
          <a:p>
            <a:pPr lvl="3"/>
            <a:r>
              <a:rPr lang="fa-IR" dirty="0"/>
              <a:t>متن داخلی</a:t>
            </a:r>
            <a:endParaRPr lang="en-US" dirty="0"/>
          </a:p>
          <a:p>
            <a:pPr lvl="4"/>
            <a:r>
              <a:rPr lang="fa-IR" dirty="0"/>
              <a:t>متن داخلی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1062" y="495300"/>
            <a:ext cx="8229600" cy="1143000"/>
          </a:xfr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fa-IR" dirty="0"/>
              <a:t>متن داخلی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81062" y="1943100"/>
            <a:ext cx="8229600" cy="4525963"/>
          </a:xfrm>
        </p:spPr>
        <p:txBody>
          <a:bodyPr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/>
            <a:r>
              <a:rPr lang="fa-IR" dirty="0"/>
              <a:t>متن داخلی</a:t>
            </a:r>
            <a:endParaRPr lang="en-US" dirty="0"/>
          </a:p>
          <a:p>
            <a:pPr lvl="1"/>
            <a:r>
              <a:rPr lang="fa-IR" dirty="0"/>
              <a:t>متن داخلی</a:t>
            </a:r>
            <a:endParaRPr lang="en-US" dirty="0"/>
          </a:p>
          <a:p>
            <a:pPr lvl="2"/>
            <a:r>
              <a:rPr lang="fa-IR" dirty="0"/>
              <a:t>متن داخلی</a:t>
            </a:r>
            <a:endParaRPr lang="en-US" dirty="0"/>
          </a:p>
          <a:p>
            <a:pPr lvl="3"/>
            <a:r>
              <a:rPr lang="fa-IR" dirty="0"/>
              <a:t>متن داخلی</a:t>
            </a:r>
            <a:endParaRPr lang="en-US" dirty="0"/>
          </a:p>
          <a:p>
            <a:pPr lvl="4"/>
            <a:r>
              <a:rPr lang="fa-IR" dirty="0"/>
              <a:t>متن داخلی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50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a-IR" dirty="0"/>
              <a:t>متن اصلی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a-IR" dirty="0"/>
              <a:t>متن داخلی</a:t>
            </a:r>
            <a:endParaRPr lang="en-US" dirty="0"/>
          </a:p>
          <a:p>
            <a:pPr lvl="1"/>
            <a:r>
              <a:rPr lang="fa-IR" dirty="0"/>
              <a:t>متن داخلی</a:t>
            </a:r>
            <a:endParaRPr lang="en-US" dirty="0"/>
          </a:p>
          <a:p>
            <a:pPr lvl="2"/>
            <a:r>
              <a:rPr lang="fa-IR" dirty="0"/>
              <a:t>متن داخلی</a:t>
            </a:r>
            <a:endParaRPr lang="en-US" dirty="0"/>
          </a:p>
          <a:p>
            <a:pPr lvl="3"/>
            <a:r>
              <a:rPr lang="fa-IR" dirty="0"/>
              <a:t>متن داخلی</a:t>
            </a:r>
            <a:endParaRPr lang="en-US" dirty="0"/>
          </a:p>
          <a:p>
            <a:pPr lvl="4"/>
            <a:r>
              <a:rPr lang="fa-IR" dirty="0"/>
              <a:t>متن داخلی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B Titr" panose="00000700000000000000" pitchFamily="2" charset="-78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B Titr" panose="00000700000000000000" pitchFamily="2" charset="-78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B Titr" panose="00000700000000000000" pitchFamily="2" charset="-78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6.pn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12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60.sv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6.svg"/><Relationship Id="rId3" Type="http://schemas.openxmlformats.org/officeDocument/2006/relationships/image" Target="../media/image31.svg"/><Relationship Id="rId7" Type="http://schemas.openxmlformats.org/officeDocument/2006/relationships/image" Target="../media/image68.svg"/><Relationship Id="rId12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hyperlink" Target="https://sarbandi.ir/" TargetMode="External"/><Relationship Id="rId15" Type="http://schemas.openxmlformats.org/officeDocument/2006/relationships/image" Target="../media/image74.svg"/><Relationship Id="rId10" Type="http://schemas.openxmlformats.org/officeDocument/2006/relationships/image" Target="../media/image71.png"/><Relationship Id="rId4" Type="http://schemas.openxmlformats.org/officeDocument/2006/relationships/hyperlink" Target="mailto:soheilsabzevari@gmail.com" TargetMode="External"/><Relationship Id="rId9" Type="http://schemas.openxmlformats.org/officeDocument/2006/relationships/image" Target="../media/image70.svg"/><Relationship Id="rId1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ebp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35.jpg"/><Relationship Id="rId3" Type="http://schemas.openxmlformats.org/officeDocument/2006/relationships/image" Target="../media/image21.svg"/><Relationship Id="rId7" Type="http://schemas.openxmlformats.org/officeDocument/2006/relationships/image" Target="../media/image5.png"/><Relationship Id="rId12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19.png"/><Relationship Id="rId5" Type="http://schemas.openxmlformats.org/officeDocument/2006/relationships/image" Target="../media/image31.svg"/><Relationship Id="rId10" Type="http://schemas.openxmlformats.org/officeDocument/2006/relationships/image" Target="../media/image10.png"/><Relationship Id="rId4" Type="http://schemas.openxmlformats.org/officeDocument/2006/relationships/image" Target="../media/image30.png"/><Relationship Id="rId9" Type="http://schemas.openxmlformats.org/officeDocument/2006/relationships/image" Target="../media/image33.jpeg"/><Relationship Id="rId14" Type="http://schemas.openxmlformats.org/officeDocument/2006/relationships/image" Target="../media/image36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4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378497"/>
            <a:ext cx="4381500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fa-IR" sz="4800" u="none" spc="100" dirty="0">
                <a:solidFill>
                  <a:srgbClr val="ECF2FE"/>
                </a:solidFill>
                <a:latin typeface="Aileron Regular"/>
                <a:cs typeface="B Titr" panose="00000700000000000000" pitchFamily="2" charset="-78"/>
              </a:rPr>
              <a:t>زباله برای توسعه پایدار</a:t>
            </a:r>
            <a:endParaRPr lang="en-US" sz="4800" u="none" spc="100" dirty="0">
              <a:solidFill>
                <a:srgbClr val="ECF2FE"/>
              </a:solidFill>
              <a:latin typeface="Aileron Regular"/>
              <a:cs typeface="B Titr" panose="00000700000000000000" pitchFamily="2" charset="-7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59180" y="2492350"/>
            <a:ext cx="7007454" cy="307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1770"/>
              </a:lnSpc>
            </a:pPr>
            <a:r>
              <a:rPr lang="fa-IR" sz="10999" spc="-109" dirty="0" err="1">
                <a:solidFill>
                  <a:srgbClr val="ECF2FE"/>
                </a:solidFill>
                <a:latin typeface="Aileron Heavy Bold"/>
                <a:cs typeface="B Titr" panose="00000700000000000000" pitchFamily="2" charset="-78"/>
              </a:rPr>
              <a:t>استارتاپ</a:t>
            </a:r>
            <a:r>
              <a:rPr lang="fa-IR" sz="10999" spc="-109" dirty="0">
                <a:solidFill>
                  <a:srgbClr val="ECF2FE"/>
                </a:solidFill>
                <a:latin typeface="Aileron Heavy Bold"/>
                <a:cs typeface="B Titr" panose="00000700000000000000" pitchFamily="2" charset="-78"/>
              </a:rPr>
              <a:t> </a:t>
            </a:r>
            <a:r>
              <a:rPr lang="fa-IR" sz="10999" spc="-109" dirty="0" err="1">
                <a:solidFill>
                  <a:srgbClr val="ECF2FE"/>
                </a:solidFill>
                <a:latin typeface="Aileron Heavy Bold"/>
                <a:cs typeface="B Titr" panose="00000700000000000000" pitchFamily="2" charset="-78"/>
              </a:rPr>
              <a:t>سطلینه</a:t>
            </a:r>
            <a:endParaRPr lang="en-US" sz="10999" spc="-109" dirty="0">
              <a:solidFill>
                <a:srgbClr val="ECF2FE"/>
              </a:solidFill>
              <a:latin typeface="Aileron Heavy Bold"/>
              <a:cs typeface="B Titr" panose="00000700000000000000" pitchFamily="2" charset="-78"/>
            </a:endParaRPr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397708" y="1646409"/>
            <a:ext cx="6861592" cy="7111932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120827" y="7829969"/>
            <a:ext cx="456627" cy="456627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614079" y="3579256"/>
            <a:ext cx="301783" cy="301783"/>
            <a:chOff x="1371600" y="6705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120827" y="1528659"/>
            <a:ext cx="411432" cy="4114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2ADCCE-AC33-444B-2636-1EB7A76D88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027" y="2454250"/>
            <a:ext cx="4876800" cy="4876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2EC43E-F5F4-E824-4968-90942D370894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3580827" y="190500"/>
            <a:ext cx="1964160" cy="203472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981485-63CC-0561-0B76-B6F469BA3BB6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5979079" y="284100"/>
            <a:ext cx="2466720" cy="1847520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3DFA48-11F9-DE48-3DCF-ECB22BF67474}"/>
              </a:ext>
            </a:extLst>
          </p:cNvPr>
          <p:cNvSpPr txBox="1"/>
          <p:nvPr/>
        </p:nvSpPr>
        <p:spPr>
          <a:xfrm>
            <a:off x="8824685" y="507310"/>
            <a:ext cx="9144000" cy="1052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ts val="3750"/>
              </a:lnSpc>
              <a:tabLst>
                <a:tab pos="0" algn="l"/>
              </a:tabLst>
            </a:pPr>
            <a:r>
              <a:rPr lang="fa-IR" sz="2800" b="0" strike="noStrike" spc="97" dirty="0">
                <a:solidFill>
                  <a:srgbClr val="DDDDDD"/>
                </a:solidFill>
                <a:latin typeface="Aileron Regular"/>
                <a:cs typeface="B Titr" panose="00000700000000000000" pitchFamily="2" charset="-78"/>
              </a:rPr>
              <a:t>ارایه</a:t>
            </a:r>
            <a:r>
              <a:rPr lang="en-US" sz="2800" b="0" strike="noStrike" spc="97" dirty="0">
                <a:solidFill>
                  <a:srgbClr val="DDDDDD"/>
                </a:solidFill>
                <a:latin typeface="Aileron Regular"/>
                <a:cs typeface="B Titr" panose="00000700000000000000" pitchFamily="2" charset="-78"/>
              </a:rPr>
              <a:t> </a:t>
            </a:r>
            <a:r>
              <a:rPr lang="fa-IR" sz="2800" b="0" strike="noStrike" spc="97" dirty="0">
                <a:solidFill>
                  <a:srgbClr val="DDDDDD"/>
                </a:solidFill>
                <a:latin typeface="Aileron Regular"/>
                <a:cs typeface="B Titr" panose="00000700000000000000" pitchFamily="2" charset="-78"/>
              </a:rPr>
              <a:t>شده</a:t>
            </a:r>
            <a:r>
              <a:rPr lang="en-US" sz="2800" b="0" strike="noStrike" spc="97" dirty="0">
                <a:solidFill>
                  <a:srgbClr val="DDDDDD"/>
                </a:solidFill>
                <a:latin typeface="Aileron Regular"/>
                <a:cs typeface="B Titr" panose="00000700000000000000" pitchFamily="2" charset="-78"/>
              </a:rPr>
              <a:t> </a:t>
            </a:r>
            <a:r>
              <a:rPr lang="fa-IR" sz="2800" b="0" strike="noStrike" spc="97" dirty="0">
                <a:solidFill>
                  <a:srgbClr val="DDDDDD"/>
                </a:solidFill>
                <a:latin typeface="Aileron Regular"/>
                <a:cs typeface="B Titr" panose="00000700000000000000" pitchFamily="2" charset="-78"/>
              </a:rPr>
              <a:t>در</a:t>
            </a:r>
            <a:r>
              <a:rPr lang="en-US" sz="2800" b="0" strike="noStrike" spc="97" dirty="0">
                <a:solidFill>
                  <a:srgbClr val="DDDDDD"/>
                </a:solidFill>
                <a:latin typeface="Aileron Regular"/>
                <a:cs typeface="B Titr" panose="00000700000000000000" pitchFamily="2" charset="-78"/>
              </a:rPr>
              <a:t> :</a:t>
            </a:r>
            <a:endParaRPr lang="en-US" sz="2800" b="0" strike="noStrike" spc="-1" dirty="0">
              <a:latin typeface="Arial"/>
              <a:cs typeface="B Titr" panose="00000700000000000000" pitchFamily="2" charset="-78"/>
            </a:endParaRPr>
          </a:p>
          <a:p>
            <a:pPr algn="ctr" rtl="1">
              <a:lnSpc>
                <a:spcPts val="3750"/>
              </a:lnSpc>
              <a:tabLst>
                <a:tab pos="0" algn="l"/>
              </a:tabLst>
            </a:pPr>
            <a:r>
              <a:rPr lang="fa-IR" sz="2800" b="0" strike="noStrike" spc="97" dirty="0">
                <a:solidFill>
                  <a:srgbClr val="ECF2FE"/>
                </a:solidFill>
                <a:latin typeface="Aileron Regular"/>
                <a:cs typeface="B Titr" panose="00000700000000000000" pitchFamily="2" charset="-78"/>
              </a:rPr>
              <a:t>چالش</a:t>
            </a:r>
            <a:r>
              <a:rPr lang="en-US" sz="2800" b="0" strike="noStrike" spc="97" dirty="0">
                <a:solidFill>
                  <a:srgbClr val="ECF2FE"/>
                </a:solidFill>
                <a:latin typeface="Aileron Regular"/>
                <a:cs typeface="B Titr" panose="00000700000000000000" pitchFamily="2" charset="-78"/>
              </a:rPr>
              <a:t> </a:t>
            </a:r>
            <a:r>
              <a:rPr lang="fa-IR" sz="2800" b="0" strike="noStrike" spc="97" dirty="0">
                <a:solidFill>
                  <a:srgbClr val="ECF2FE"/>
                </a:solidFill>
                <a:latin typeface="Aileron Regular"/>
                <a:cs typeface="B Titr" panose="00000700000000000000" pitchFamily="2" charset="-78"/>
              </a:rPr>
              <a:t>نوآوری</a:t>
            </a:r>
            <a:r>
              <a:rPr lang="en-US" sz="2800" b="0" strike="noStrike" spc="97" dirty="0">
                <a:solidFill>
                  <a:srgbClr val="ECF2FE"/>
                </a:solidFill>
                <a:latin typeface="Aileron Regular"/>
                <a:cs typeface="B Titr" panose="00000700000000000000" pitchFamily="2" charset="-78"/>
              </a:rPr>
              <a:t> </a:t>
            </a:r>
            <a:r>
              <a:rPr lang="fa-IR" sz="2800" b="0" strike="noStrike" spc="97" dirty="0">
                <a:solidFill>
                  <a:srgbClr val="ECF2FE"/>
                </a:solidFill>
                <a:latin typeface="Aileron Regular"/>
                <a:cs typeface="B Titr" panose="00000700000000000000" pitchFamily="2" charset="-78"/>
              </a:rPr>
              <a:t>مدیریت</a:t>
            </a:r>
            <a:r>
              <a:rPr lang="en-US" sz="2800" b="0" strike="noStrike" spc="97" dirty="0">
                <a:solidFill>
                  <a:srgbClr val="ECF2FE"/>
                </a:solidFill>
                <a:latin typeface="Aileron Regular"/>
                <a:cs typeface="B Titr" panose="00000700000000000000" pitchFamily="2" charset="-78"/>
              </a:rPr>
              <a:t> </a:t>
            </a:r>
            <a:r>
              <a:rPr lang="fa-IR" sz="2800" b="0" strike="noStrike" spc="97" dirty="0" err="1">
                <a:solidFill>
                  <a:srgbClr val="ECF2FE"/>
                </a:solidFill>
                <a:latin typeface="Aileron Regular"/>
                <a:cs typeface="B Titr" panose="00000700000000000000" pitchFamily="2" charset="-78"/>
              </a:rPr>
              <a:t>پسماند</a:t>
            </a:r>
            <a:r>
              <a:rPr lang="en-US" sz="2800" b="0" strike="noStrike" spc="97" dirty="0">
                <a:solidFill>
                  <a:srgbClr val="ECF2FE"/>
                </a:solidFill>
                <a:latin typeface="Aileron Regular"/>
                <a:cs typeface="B Titr" panose="00000700000000000000" pitchFamily="2" charset="-78"/>
              </a:rPr>
              <a:t> </a:t>
            </a:r>
            <a:r>
              <a:rPr lang="fa-IR" sz="2800" b="0" strike="noStrike" spc="97" dirty="0">
                <a:solidFill>
                  <a:srgbClr val="ECF2FE"/>
                </a:solidFill>
                <a:latin typeface="Aileron Regular"/>
                <a:cs typeface="B Titr" panose="00000700000000000000" pitchFamily="2" charset="-78"/>
              </a:rPr>
              <a:t>کاشان</a:t>
            </a:r>
            <a:r>
              <a:rPr lang="en-US" sz="2800" b="0" strike="noStrike" spc="97" dirty="0">
                <a:solidFill>
                  <a:srgbClr val="ECF2FE"/>
                </a:solidFill>
                <a:latin typeface="Aileron Regular"/>
                <a:cs typeface="B Titr" panose="00000700000000000000" pitchFamily="2" charset="-78"/>
              </a:rPr>
              <a:t> </a:t>
            </a:r>
            <a:endParaRPr lang="en-US" sz="2800" b="0" strike="noStrike" spc="-1" dirty="0">
              <a:latin typeface="Arial"/>
              <a:cs typeface="B Titr" panose="00000700000000000000" pitchFamily="2" charset="-7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87FD850-AF2B-CBEC-1474-0DD3C08D0EFE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343650" y="284100"/>
            <a:ext cx="2860560" cy="18973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 1"/>
          <p:cNvGrpSpPr/>
          <p:nvPr/>
        </p:nvGrpSpPr>
        <p:grpSpPr>
          <a:xfrm>
            <a:off x="8397000" y="9484200"/>
            <a:ext cx="1494720" cy="802800"/>
            <a:chOff x="8397000" y="9484200"/>
            <a:chExt cx="1494720" cy="802800"/>
          </a:xfrm>
        </p:grpSpPr>
        <p:sp>
          <p:nvSpPr>
            <p:cNvPr id="249" name="CustomShape 2"/>
            <p:cNvSpPr/>
            <p:nvPr/>
          </p:nvSpPr>
          <p:spPr>
            <a:xfrm rot="10800000">
              <a:off x="8397000" y="9484200"/>
              <a:ext cx="1494720" cy="802800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FBBA18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50" name="Picture 4"/>
          <p:cNvPicPr/>
          <p:nvPr/>
        </p:nvPicPr>
        <p:blipFill>
          <a:blip r:embed="rId2"/>
          <a:stretch/>
        </p:blipFill>
        <p:spPr>
          <a:xfrm rot="16200000">
            <a:off x="9004320" y="9806040"/>
            <a:ext cx="278640" cy="437760"/>
          </a:xfrm>
          <a:prstGeom prst="rect">
            <a:avLst/>
          </a:prstGeom>
          <a:ln>
            <a:noFill/>
          </a:ln>
        </p:spPr>
      </p:pic>
      <p:sp>
        <p:nvSpPr>
          <p:cNvPr id="251" name="CustomShape 3"/>
          <p:cNvSpPr/>
          <p:nvPr/>
        </p:nvSpPr>
        <p:spPr>
          <a:xfrm>
            <a:off x="3985200" y="1309680"/>
            <a:ext cx="10317240" cy="82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6500"/>
              </a:lnSpc>
              <a:tabLst>
                <a:tab pos="0" algn="l"/>
              </a:tabLst>
            </a:pPr>
            <a:r>
              <a:rPr lang="fa-IR" sz="8000" b="0" strike="noStrike" spc="-52">
                <a:solidFill>
                  <a:srgbClr val="08104D"/>
                </a:solidFill>
                <a:latin typeface="Aileron Regular Bold"/>
                <a:cs typeface="B Titr"/>
              </a:rPr>
              <a:t>رویکرد جذب مشتری</a:t>
            </a:r>
            <a:endParaRPr lang="en-US" sz="8000" b="0" strike="noStrike" spc="-1">
              <a:latin typeface="Arial"/>
            </a:endParaRPr>
          </a:p>
        </p:txBody>
      </p:sp>
      <p:grpSp>
        <p:nvGrpSpPr>
          <p:cNvPr id="252" name="Group 4"/>
          <p:cNvGrpSpPr/>
          <p:nvPr/>
        </p:nvGrpSpPr>
        <p:grpSpPr>
          <a:xfrm>
            <a:off x="12389940" y="6502894"/>
            <a:ext cx="5122320" cy="2254612"/>
            <a:chOff x="12479760" y="6026760"/>
            <a:chExt cx="4453560" cy="2254612"/>
          </a:xfrm>
        </p:grpSpPr>
        <p:sp>
          <p:nvSpPr>
            <p:cNvPr id="253" name="CustomShape 5"/>
            <p:cNvSpPr/>
            <p:nvPr/>
          </p:nvSpPr>
          <p:spPr>
            <a:xfrm>
              <a:off x="12479760" y="6026760"/>
              <a:ext cx="4453560" cy="5770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 algn="ctr">
                <a:lnSpc>
                  <a:spcPts val="4550"/>
                </a:lnSpc>
                <a:tabLst>
                  <a:tab pos="0" algn="l"/>
                </a:tabLst>
              </a:pPr>
              <a:r>
                <a:rPr lang="fa-IR" sz="3500" b="1" strike="noStrike" spc="-35" dirty="0">
                  <a:solidFill>
                    <a:srgbClr val="08104D"/>
                  </a:solidFill>
                  <a:latin typeface="Aileron Heavy Bold"/>
                  <a:cs typeface="B Titr" panose="00000700000000000000" pitchFamily="2" charset="-78"/>
                </a:rPr>
                <a:t>نماد فیزیکی سطل </a:t>
              </a:r>
              <a:r>
                <a:rPr lang="fa-IR" sz="3500" b="1" strike="noStrike" spc="-35" dirty="0">
                  <a:solidFill>
                    <a:srgbClr val="FF0000"/>
                  </a:solidFill>
                  <a:latin typeface="Aileron Heavy Bold"/>
                  <a:cs typeface="B Titr" panose="00000700000000000000" pitchFamily="2" charset="-78"/>
                </a:rPr>
                <a:t>زباله هوشمند</a:t>
              </a:r>
              <a:endParaRPr lang="en-US" sz="3500" b="0" strike="noStrike" spc="-1" dirty="0">
                <a:solidFill>
                  <a:srgbClr val="FF0000"/>
                </a:solidFill>
                <a:latin typeface="Arial"/>
                <a:cs typeface="B Titr" panose="00000700000000000000" pitchFamily="2" charset="-78"/>
              </a:endParaRPr>
            </a:p>
          </p:txBody>
        </p:sp>
        <p:sp>
          <p:nvSpPr>
            <p:cNvPr id="254" name="CustomShape 6"/>
            <p:cNvSpPr/>
            <p:nvPr/>
          </p:nvSpPr>
          <p:spPr>
            <a:xfrm>
              <a:off x="12479760" y="6950880"/>
              <a:ext cx="4453560" cy="133049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 algn="ctr">
                <a:lnSpc>
                  <a:spcPts val="3549"/>
                </a:lnSpc>
                <a:tabLst>
                  <a:tab pos="0" algn="l"/>
                </a:tabLst>
              </a:pPr>
              <a:r>
                <a:rPr lang="fa-IR" sz="2500" spc="-1" dirty="0">
                  <a:solidFill>
                    <a:srgbClr val="08104D"/>
                  </a:solidFill>
                  <a:latin typeface="Aileron Regular"/>
                  <a:cs typeface="B Titr" panose="00000700000000000000" pitchFamily="2" charset="-78"/>
                </a:rPr>
                <a:t>ارائه دسترسی به قشر محروم به خدمات با استفاده از نماد فیزیکی سطل زباله هوشمند</a:t>
              </a:r>
              <a:endParaRPr lang="en-US" sz="2500" b="0" strike="noStrike" spc="-1" dirty="0">
                <a:latin typeface="Arial"/>
                <a:cs typeface="B Titr" panose="00000700000000000000" pitchFamily="2" charset="-78"/>
              </a:endParaRPr>
            </a:p>
          </p:txBody>
        </p:sp>
      </p:grpSp>
      <p:grpSp>
        <p:nvGrpSpPr>
          <p:cNvPr id="255" name="Group 7"/>
          <p:cNvGrpSpPr/>
          <p:nvPr/>
        </p:nvGrpSpPr>
        <p:grpSpPr>
          <a:xfrm>
            <a:off x="1293660" y="7052040"/>
            <a:ext cx="4514220" cy="901080"/>
            <a:chOff x="1293660" y="7052040"/>
            <a:chExt cx="4514220" cy="901080"/>
          </a:xfrm>
        </p:grpSpPr>
        <p:sp>
          <p:nvSpPr>
            <p:cNvPr id="256" name="CustomShape 8"/>
            <p:cNvSpPr/>
            <p:nvPr/>
          </p:nvSpPr>
          <p:spPr>
            <a:xfrm>
              <a:off x="1293660" y="7052040"/>
              <a:ext cx="4453560" cy="578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 algn="ctr" rtl="1">
                <a:lnSpc>
                  <a:spcPts val="4550"/>
                </a:lnSpc>
                <a:tabLst>
                  <a:tab pos="0" algn="l"/>
                </a:tabLst>
              </a:pPr>
              <a:r>
                <a:rPr lang="fa-IR" sz="3500" b="1" strike="noStrike" spc="-35" dirty="0">
                  <a:solidFill>
                    <a:srgbClr val="08104D"/>
                  </a:solidFill>
                  <a:latin typeface="Aileron Heavy Bold"/>
                  <a:cs typeface="B Titr" panose="00000700000000000000" pitchFamily="2" charset="-78"/>
                </a:rPr>
                <a:t>مدل </a:t>
              </a:r>
              <a:r>
                <a:rPr lang="en-US" sz="3500" b="1" strike="noStrike" spc="-35" dirty="0">
                  <a:solidFill>
                    <a:srgbClr val="FF0000"/>
                  </a:solidFill>
                  <a:latin typeface="Aileron Heavy Bold"/>
                  <a:cs typeface="B Titr" panose="00000700000000000000" pitchFamily="2" charset="-78"/>
                </a:rPr>
                <a:t>Freemium</a:t>
              </a:r>
              <a:r>
                <a:rPr lang="en-US" sz="3500" b="1" strike="noStrike" spc="-35" dirty="0">
                  <a:solidFill>
                    <a:srgbClr val="08104D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endParaRPr lang="en-US" sz="3500" b="0" strike="noStrike" spc="-1" dirty="0">
                <a:latin typeface="Arial"/>
                <a:cs typeface="B Titr" panose="00000700000000000000" pitchFamily="2" charset="-78"/>
              </a:endParaRPr>
            </a:p>
          </p:txBody>
        </p:sp>
        <p:sp>
          <p:nvSpPr>
            <p:cNvPr id="257" name="CustomShape 9"/>
            <p:cNvSpPr/>
            <p:nvPr/>
          </p:nvSpPr>
          <p:spPr>
            <a:xfrm>
              <a:off x="1354320" y="7052040"/>
              <a:ext cx="4453560" cy="901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8" name="Group 10"/>
          <p:cNvGrpSpPr/>
          <p:nvPr/>
        </p:nvGrpSpPr>
        <p:grpSpPr>
          <a:xfrm>
            <a:off x="6841800" y="6757627"/>
            <a:ext cx="4528800" cy="1166986"/>
            <a:chOff x="6841800" y="6757627"/>
            <a:chExt cx="4528800" cy="1166986"/>
          </a:xfrm>
        </p:grpSpPr>
        <p:sp>
          <p:nvSpPr>
            <p:cNvPr id="259" name="CustomShape 11"/>
            <p:cNvSpPr/>
            <p:nvPr/>
          </p:nvSpPr>
          <p:spPr>
            <a:xfrm>
              <a:off x="6841800" y="6757627"/>
              <a:ext cx="4453560" cy="116698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 algn="ctr">
                <a:lnSpc>
                  <a:spcPts val="4550"/>
                </a:lnSpc>
                <a:tabLst>
                  <a:tab pos="0" algn="l"/>
                </a:tabLst>
              </a:pPr>
              <a:r>
                <a:rPr lang="fa-IR" sz="3500" b="1" strike="noStrike" spc="-35" dirty="0">
                  <a:solidFill>
                    <a:srgbClr val="08104D"/>
                  </a:solidFill>
                  <a:latin typeface="Aileron Heavy Bold"/>
                  <a:cs typeface="B Titr" panose="00000700000000000000" pitchFamily="2" charset="-78"/>
                </a:rPr>
                <a:t>به اشتراک گذاری </a:t>
              </a:r>
              <a:r>
                <a:rPr lang="fa-IR" sz="3500" b="1" strike="noStrike" spc="-35" dirty="0">
                  <a:solidFill>
                    <a:srgbClr val="FF0000"/>
                  </a:solidFill>
                  <a:latin typeface="Aileron Heavy Bold"/>
                  <a:cs typeface="B Titr" panose="00000700000000000000" pitchFamily="2" charset="-78"/>
                </a:rPr>
                <a:t>سود</a:t>
              </a:r>
              <a:r>
                <a:rPr lang="en-US" sz="3500" b="1" strike="noStrike" spc="-35" dirty="0">
                  <a:solidFill>
                    <a:srgbClr val="08104D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en-US" sz="3500" b="1" strike="noStrike" spc="-35" dirty="0" err="1">
                  <a:solidFill>
                    <a:srgbClr val="08104D"/>
                  </a:solidFill>
                  <a:latin typeface="Aileron Heavy Bold"/>
                  <a:cs typeface="B Titr" panose="00000700000000000000" pitchFamily="2" charset="-78"/>
                </a:rPr>
                <a:t>روزانه</a:t>
              </a:r>
              <a:r>
                <a:rPr lang="en-US" sz="3500" b="1" strike="noStrike" spc="-35" dirty="0">
                  <a:solidFill>
                    <a:srgbClr val="08104D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en-US" sz="3500" b="1" strike="noStrike" spc="-35" dirty="0" err="1">
                  <a:solidFill>
                    <a:srgbClr val="08104D"/>
                  </a:solidFill>
                  <a:latin typeface="Aileron Heavy Bold"/>
                  <a:cs typeface="B Titr" panose="00000700000000000000" pitchFamily="2" charset="-78"/>
                </a:rPr>
                <a:t>یا</a:t>
              </a:r>
              <a:r>
                <a:rPr lang="en-US" sz="3500" b="1" strike="noStrike" spc="-35" dirty="0">
                  <a:solidFill>
                    <a:srgbClr val="08104D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en-US" sz="3500" b="1" strike="noStrike" spc="-35" dirty="0" err="1">
                  <a:solidFill>
                    <a:srgbClr val="08104D"/>
                  </a:solidFill>
                  <a:latin typeface="Aileron Heavy Bold"/>
                  <a:cs typeface="B Titr" panose="00000700000000000000" pitchFamily="2" charset="-78"/>
                </a:rPr>
                <a:t>ماهانه</a:t>
              </a:r>
              <a:r>
                <a:rPr lang="en-US" sz="3500" b="1" strike="noStrike" spc="-35" dirty="0">
                  <a:solidFill>
                    <a:srgbClr val="08104D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en-US" sz="3500" b="1" strike="noStrike" spc="-35" dirty="0" err="1">
                  <a:solidFill>
                    <a:srgbClr val="08104D"/>
                  </a:solidFill>
                  <a:latin typeface="Aileron Heavy Bold"/>
                  <a:cs typeface="B Titr" panose="00000700000000000000" pitchFamily="2" charset="-78"/>
                </a:rPr>
                <a:t>با</a:t>
              </a:r>
              <a:r>
                <a:rPr lang="en-US" sz="3500" b="1" strike="noStrike" spc="-35" dirty="0">
                  <a:solidFill>
                    <a:srgbClr val="08104D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en-US" sz="3500" b="1" strike="noStrike" spc="-35" dirty="0" err="1">
                  <a:solidFill>
                    <a:srgbClr val="FF0000"/>
                  </a:solidFill>
                  <a:latin typeface="Aileron Heavy Bold"/>
                  <a:cs typeface="B Titr" panose="00000700000000000000" pitchFamily="2" charset="-78"/>
                </a:rPr>
                <a:t>کاربران</a:t>
              </a:r>
              <a:endParaRPr lang="en-US" sz="3500" b="0" strike="noStrike" spc="-1" dirty="0">
                <a:solidFill>
                  <a:srgbClr val="FF0000"/>
                </a:solidFill>
                <a:latin typeface="Arial"/>
                <a:cs typeface="B Titr" panose="00000700000000000000" pitchFamily="2" charset="-78"/>
              </a:endParaRPr>
            </a:p>
          </p:txBody>
        </p:sp>
        <p:sp>
          <p:nvSpPr>
            <p:cNvPr id="260" name="CustomShape 12"/>
            <p:cNvSpPr/>
            <p:nvPr/>
          </p:nvSpPr>
          <p:spPr>
            <a:xfrm>
              <a:off x="6917040" y="6947640"/>
              <a:ext cx="4453560" cy="901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65" name="Picture 264"/>
          <p:cNvPicPr/>
          <p:nvPr/>
        </p:nvPicPr>
        <p:blipFill>
          <a:blip r:embed="rId3"/>
          <a:srcRect l="49512" b="5797"/>
          <a:stretch/>
        </p:blipFill>
        <p:spPr>
          <a:xfrm>
            <a:off x="2377440" y="2315160"/>
            <a:ext cx="2286000" cy="3540960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4"/>
          <a:stretch/>
        </p:blipFill>
        <p:spPr>
          <a:xfrm>
            <a:off x="7680960" y="4095720"/>
            <a:ext cx="3017520" cy="188604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5"/>
          <a:stretch/>
        </p:blipFill>
        <p:spPr>
          <a:xfrm>
            <a:off x="8196480" y="2224440"/>
            <a:ext cx="2055240" cy="187128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2C27D0-9B69-47F2-C3DF-54E607F315FC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2359460" y="2621340"/>
            <a:ext cx="5122320" cy="3211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4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31328" y="1271656"/>
            <a:ext cx="6045899" cy="2355043"/>
            <a:chOff x="0" y="-57151"/>
            <a:chExt cx="8061198" cy="3140057"/>
          </a:xfrm>
        </p:grpSpPr>
        <p:sp>
          <p:nvSpPr>
            <p:cNvPr id="6" name="TextBox 6"/>
            <p:cNvSpPr txBox="1"/>
            <p:nvPr/>
          </p:nvSpPr>
          <p:spPr>
            <a:xfrm>
              <a:off x="0" y="-57151"/>
              <a:ext cx="8061198" cy="1243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00"/>
                </a:lnSpc>
                <a:spcBef>
                  <a:spcPct val="0"/>
                </a:spcBef>
              </a:pPr>
              <a:r>
                <a:rPr lang="fa-IR" sz="8000" spc="-50" dirty="0">
                  <a:solidFill>
                    <a:srgbClr val="ECF2FE"/>
                  </a:solidFill>
                  <a:latin typeface="Aileron Regular Bold"/>
                  <a:cs typeface="B Titr" panose="00000700000000000000" pitchFamily="2" charset="-78"/>
                </a:rPr>
                <a:t>مدل درآمدی</a:t>
              </a:r>
              <a:endParaRPr lang="en-US" sz="8000" u="none" spc="-50" dirty="0">
                <a:solidFill>
                  <a:srgbClr val="ECF2FE"/>
                </a:solidFill>
                <a:latin typeface="Aileron Regular Bold"/>
                <a:cs typeface="B Titr" panose="00000700000000000000" pitchFamily="2" charset="-78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506168"/>
              <a:ext cx="8061198" cy="576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92"/>
                </a:lnSpc>
                <a:spcBef>
                  <a:spcPct val="0"/>
                </a:spcBef>
              </a:pPr>
              <a:endParaRPr lang="en-US" sz="2599" u="none" dirty="0">
                <a:solidFill>
                  <a:srgbClr val="ECF2FE"/>
                </a:solidFill>
                <a:latin typeface="Aileron Regular"/>
                <a:cs typeface="B Nazanin" panose="00000400000000000000" pitchFamily="2" charset="-78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91868" y="1350274"/>
            <a:ext cx="7134324" cy="5580996"/>
            <a:chOff x="0" y="-89567"/>
            <a:chExt cx="9512432" cy="7441326"/>
          </a:xfrm>
        </p:grpSpPr>
        <p:sp>
          <p:nvSpPr>
            <p:cNvPr id="9" name="TextBox 9"/>
            <p:cNvSpPr txBox="1"/>
            <p:nvPr/>
          </p:nvSpPr>
          <p:spPr>
            <a:xfrm>
              <a:off x="366587" y="-89567"/>
              <a:ext cx="8779259" cy="633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9"/>
                </a:lnSpc>
                <a:tabLst>
                  <a:tab pos="0" algn="l"/>
                </a:tabLst>
              </a:pPr>
              <a:r>
                <a:rPr lang="fa-IR" sz="3600" b="1" strike="noStrike" spc="-1" dirty="0">
                  <a:solidFill>
                    <a:srgbClr val="ECF2FE"/>
                  </a:solidFill>
                  <a:latin typeface="Aileron Regular"/>
                  <a:cs typeface="B Titr" panose="00000700000000000000" pitchFamily="2" charset="-78"/>
                </a:rPr>
                <a:t>پرداخت </a:t>
              </a:r>
              <a:r>
                <a:rPr lang="fa-IR" sz="3600" b="1" strike="noStrike" spc="-1" dirty="0">
                  <a:solidFill>
                    <a:srgbClr val="FF0000"/>
                  </a:solidFill>
                  <a:latin typeface="Aileron Regular"/>
                  <a:cs typeface="B Titr" panose="00000700000000000000" pitchFamily="2" charset="-78"/>
                </a:rPr>
                <a:t>حق عضویت</a:t>
              </a:r>
              <a:endParaRPr lang="en-US" sz="3600" b="0" strike="noStrike" spc="-1" dirty="0">
                <a:solidFill>
                  <a:srgbClr val="FF0000"/>
                </a:solidFill>
                <a:latin typeface="Arial"/>
                <a:cs typeface="B Titr" panose="00000700000000000000" pitchFamily="2" charset="-78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46267" y="3126051"/>
              <a:ext cx="8779259" cy="633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rtl="1">
                <a:lnSpc>
                  <a:spcPts val="3549"/>
                </a:lnSpc>
                <a:tabLst>
                  <a:tab pos="0" algn="l"/>
                </a:tabLst>
              </a:pPr>
              <a:r>
                <a:rPr lang="fa-IR" sz="3600" b="1" strike="noStrike" spc="-1" dirty="0">
                  <a:solidFill>
                    <a:srgbClr val="ECF2FE"/>
                  </a:solidFill>
                  <a:latin typeface="Aileron Regular"/>
                  <a:cs typeface="B Titr" panose="00000700000000000000" pitchFamily="2" charset="-78"/>
                </a:rPr>
                <a:t>پرداخت به </a:t>
              </a:r>
              <a:r>
                <a:rPr lang="fa-IR" sz="3600" b="1" strike="noStrike" spc="-1" dirty="0" err="1">
                  <a:solidFill>
                    <a:srgbClr val="ECF2FE"/>
                  </a:solidFill>
                  <a:latin typeface="Aileron Regular"/>
                  <a:cs typeface="B Titr" panose="00000700000000000000" pitchFamily="2" charset="-78"/>
                </a:rPr>
                <a:t>ازای</a:t>
              </a:r>
              <a:r>
                <a:rPr lang="fa-IR" sz="3600" b="1" strike="noStrike" spc="-1" dirty="0">
                  <a:solidFill>
                    <a:srgbClr val="ECF2FE"/>
                  </a:solidFill>
                  <a:latin typeface="Aileron Regular"/>
                  <a:cs typeface="B Titr" panose="00000700000000000000" pitchFamily="2" charset="-78"/>
                </a:rPr>
                <a:t> </a:t>
              </a:r>
              <a:r>
                <a:rPr lang="fa-IR" sz="3600" b="1" strike="noStrike" spc="-1" dirty="0">
                  <a:solidFill>
                    <a:srgbClr val="FF0000"/>
                  </a:solidFill>
                  <a:latin typeface="Aileron Regular"/>
                  <a:cs typeface="B Titr" panose="00000700000000000000" pitchFamily="2" charset="-78"/>
                </a:rPr>
                <a:t>هر بار استفاده </a:t>
              </a:r>
              <a:r>
                <a:rPr lang="en-US" sz="3600" b="1" strike="noStrike" spc="-1" dirty="0">
                  <a:solidFill>
                    <a:srgbClr val="ECF2FE"/>
                  </a:solidFill>
                  <a:latin typeface="Aileron Regular"/>
                  <a:cs typeface="B Titr" panose="00000700000000000000" pitchFamily="2" charset="-78"/>
                </a:rPr>
                <a:t>(‌PPU) </a:t>
              </a:r>
              <a:endParaRPr lang="en-US" sz="3600" b="0" strike="noStrike" spc="-1" dirty="0">
                <a:latin typeface="Arial"/>
                <a:cs typeface="B Titr" panose="00000700000000000000" pitchFamily="2" charset="-78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46267" y="6393599"/>
              <a:ext cx="8779259" cy="646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50"/>
                </a:lnSpc>
              </a:pPr>
              <a:r>
                <a:rPr lang="fa-IR" sz="3600" b="1" u="none" dirty="0">
                  <a:solidFill>
                    <a:srgbClr val="ECF2FE"/>
                  </a:solidFill>
                  <a:latin typeface="Aileron Regular"/>
                  <a:cs typeface="B Titr" panose="00000700000000000000" pitchFamily="2" charset="-78"/>
                </a:rPr>
                <a:t>جذب </a:t>
              </a:r>
              <a:r>
                <a:rPr lang="fa-IR" sz="3600" b="1" u="none" dirty="0">
                  <a:solidFill>
                    <a:srgbClr val="FF0000"/>
                  </a:solidFill>
                  <a:latin typeface="Aileron Regular"/>
                  <a:cs typeface="B Titr" panose="00000700000000000000" pitchFamily="2" charset="-78"/>
                </a:rPr>
                <a:t>حمایت های </a:t>
              </a:r>
              <a:r>
                <a:rPr lang="fa-IR" sz="3600" b="1" u="none" dirty="0">
                  <a:solidFill>
                    <a:srgbClr val="ECF2FE"/>
                  </a:solidFill>
                  <a:latin typeface="Aileron Regular"/>
                  <a:cs typeface="B Titr" panose="00000700000000000000" pitchFamily="2" charset="-78"/>
                </a:rPr>
                <a:t>مالی  </a:t>
              </a:r>
              <a:endParaRPr lang="en-US" sz="3600" b="1" u="none" dirty="0">
                <a:solidFill>
                  <a:srgbClr val="ECF2FE"/>
                </a:solidFill>
                <a:latin typeface="Aileron Regular"/>
                <a:cs typeface="B Titr" panose="00000700000000000000" pitchFamily="2" charset="-78"/>
              </a:endParaRP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3791384"/>
              <a:ext cx="9512431" cy="370198"/>
              <a:chOff x="0" y="0"/>
              <a:chExt cx="13053336" cy="508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49530"/>
                <a:ext cx="13053337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13053337" h="408940">
                    <a:moveTo>
                      <a:pt x="12847596" y="0"/>
                    </a:moveTo>
                    <a:cubicBezTo>
                      <a:pt x="12747266" y="0"/>
                      <a:pt x="12664716" y="72390"/>
                      <a:pt x="12645666" y="166370"/>
                    </a:cubicBezTo>
                    <a:lnTo>
                      <a:pt x="406400" y="166370"/>
                    </a:lnTo>
                    <a:cubicBezTo>
                      <a:pt x="388620" y="71120"/>
                      <a:pt x="304800" y="0"/>
                      <a:pt x="204470" y="0"/>
                    </a:cubicBezTo>
                    <a:cubicBezTo>
                      <a:pt x="91440" y="0"/>
                      <a:pt x="0" y="91440"/>
                      <a:pt x="0" y="204470"/>
                    </a:cubicBezTo>
                    <a:cubicBezTo>
                      <a:pt x="0" y="317500"/>
                      <a:pt x="91440" y="408940"/>
                      <a:pt x="204470" y="408940"/>
                    </a:cubicBezTo>
                    <a:cubicBezTo>
                      <a:pt x="304800" y="408940"/>
                      <a:pt x="388620" y="337820"/>
                      <a:pt x="406400" y="242570"/>
                    </a:cubicBezTo>
                    <a:lnTo>
                      <a:pt x="12646936" y="242570"/>
                    </a:lnTo>
                    <a:cubicBezTo>
                      <a:pt x="12664716" y="337820"/>
                      <a:pt x="12748537" y="408940"/>
                      <a:pt x="12848866" y="408940"/>
                    </a:cubicBezTo>
                    <a:cubicBezTo>
                      <a:pt x="12961896" y="408940"/>
                      <a:pt x="13053337" y="317500"/>
                      <a:pt x="13053337" y="204470"/>
                    </a:cubicBezTo>
                    <a:cubicBezTo>
                      <a:pt x="13053337" y="91440"/>
                      <a:pt x="12960626" y="0"/>
                      <a:pt x="12847596" y="0"/>
                    </a:cubicBezTo>
                    <a:close/>
                  </a:path>
                </a:pathLst>
              </a:custGeom>
              <a:solidFill>
                <a:srgbClr val="ECF2FE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6981561"/>
              <a:ext cx="9512431" cy="370198"/>
              <a:chOff x="0" y="0"/>
              <a:chExt cx="13053336" cy="508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49530"/>
                <a:ext cx="13053337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13053337" h="408940">
                    <a:moveTo>
                      <a:pt x="12847596" y="0"/>
                    </a:moveTo>
                    <a:cubicBezTo>
                      <a:pt x="12747266" y="0"/>
                      <a:pt x="12664716" y="72390"/>
                      <a:pt x="12645666" y="166370"/>
                    </a:cubicBezTo>
                    <a:lnTo>
                      <a:pt x="406400" y="166370"/>
                    </a:lnTo>
                    <a:cubicBezTo>
                      <a:pt x="388620" y="71120"/>
                      <a:pt x="304800" y="0"/>
                      <a:pt x="204470" y="0"/>
                    </a:cubicBezTo>
                    <a:cubicBezTo>
                      <a:pt x="91440" y="0"/>
                      <a:pt x="0" y="91440"/>
                      <a:pt x="0" y="204470"/>
                    </a:cubicBezTo>
                    <a:cubicBezTo>
                      <a:pt x="0" y="317500"/>
                      <a:pt x="91440" y="408940"/>
                      <a:pt x="204470" y="408940"/>
                    </a:cubicBezTo>
                    <a:cubicBezTo>
                      <a:pt x="304800" y="408940"/>
                      <a:pt x="388620" y="337820"/>
                      <a:pt x="406400" y="242570"/>
                    </a:cubicBezTo>
                    <a:lnTo>
                      <a:pt x="12646936" y="242570"/>
                    </a:lnTo>
                    <a:cubicBezTo>
                      <a:pt x="12664716" y="337820"/>
                      <a:pt x="12748537" y="408940"/>
                      <a:pt x="12848866" y="408940"/>
                    </a:cubicBezTo>
                    <a:cubicBezTo>
                      <a:pt x="12961896" y="408940"/>
                      <a:pt x="13053337" y="317500"/>
                      <a:pt x="13053337" y="204470"/>
                    </a:cubicBezTo>
                    <a:cubicBezTo>
                      <a:pt x="13053337" y="91440"/>
                      <a:pt x="12960626" y="0"/>
                      <a:pt x="12847596" y="0"/>
                    </a:cubicBezTo>
                    <a:close/>
                  </a:path>
                </a:pathLst>
              </a:custGeom>
              <a:solidFill>
                <a:srgbClr val="ECF2FE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543940"/>
              <a:ext cx="9512432" cy="298009"/>
              <a:chOff x="0" y="746414"/>
              <a:chExt cx="13053338" cy="40893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746414"/>
                <a:ext cx="13053338" cy="408939"/>
              </a:xfrm>
              <a:custGeom>
                <a:avLst/>
                <a:gdLst/>
                <a:ahLst/>
                <a:cxnLst/>
                <a:rect l="l" t="t" r="r" b="b"/>
                <a:pathLst>
                  <a:path w="13053337" h="408940">
                    <a:moveTo>
                      <a:pt x="12847596" y="0"/>
                    </a:moveTo>
                    <a:cubicBezTo>
                      <a:pt x="12747266" y="0"/>
                      <a:pt x="12664716" y="72390"/>
                      <a:pt x="12645666" y="166370"/>
                    </a:cubicBezTo>
                    <a:lnTo>
                      <a:pt x="406400" y="166370"/>
                    </a:lnTo>
                    <a:cubicBezTo>
                      <a:pt x="388620" y="71120"/>
                      <a:pt x="304800" y="0"/>
                      <a:pt x="204470" y="0"/>
                    </a:cubicBezTo>
                    <a:cubicBezTo>
                      <a:pt x="91440" y="0"/>
                      <a:pt x="0" y="91440"/>
                      <a:pt x="0" y="204470"/>
                    </a:cubicBezTo>
                    <a:cubicBezTo>
                      <a:pt x="0" y="317500"/>
                      <a:pt x="91440" y="408940"/>
                      <a:pt x="204470" y="408940"/>
                    </a:cubicBezTo>
                    <a:cubicBezTo>
                      <a:pt x="304800" y="408940"/>
                      <a:pt x="388620" y="337820"/>
                      <a:pt x="406400" y="242570"/>
                    </a:cubicBezTo>
                    <a:lnTo>
                      <a:pt x="12646936" y="242570"/>
                    </a:lnTo>
                    <a:cubicBezTo>
                      <a:pt x="12664716" y="337820"/>
                      <a:pt x="12748537" y="408940"/>
                      <a:pt x="12848866" y="408940"/>
                    </a:cubicBezTo>
                    <a:cubicBezTo>
                      <a:pt x="12961896" y="408940"/>
                      <a:pt x="13053337" y="317500"/>
                      <a:pt x="13053337" y="204470"/>
                    </a:cubicBezTo>
                    <a:cubicBezTo>
                      <a:pt x="13053337" y="91440"/>
                      <a:pt x="12960626" y="0"/>
                      <a:pt x="12847596" y="0"/>
                    </a:cubicBezTo>
                    <a:close/>
                  </a:path>
                </a:pathLst>
              </a:custGeom>
              <a:solidFill>
                <a:srgbClr val="ECF2FE"/>
              </a:solidFill>
            </p:spPr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5B1A6E-1C65-DD9D-972F-7F1CC1F6CFF6}"/>
              </a:ext>
            </a:extLst>
          </p:cNvPr>
          <p:cNvPicPr/>
          <p:nvPr/>
        </p:nvPicPr>
        <p:blipFill>
          <a:blip r:embed="rId4"/>
          <a:srcRect t="16280" r="3"/>
          <a:stretch/>
        </p:blipFill>
        <p:spPr>
          <a:xfrm>
            <a:off x="1421760" y="6455024"/>
            <a:ext cx="6148080" cy="2560320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4EB436-54AD-D5D1-75DD-776EEA7BA28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1981200" y="3022991"/>
            <a:ext cx="5029200" cy="293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0">
            <a:extLst>
              <a:ext uri="{FF2B5EF4-FFF2-40B4-BE49-F238E27FC236}">
                <a16:creationId xmlns:a16="http://schemas.microsoft.com/office/drawing/2014/main" id="{1FB5038F-88AA-D929-C68D-3695A4939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065020" y="3684624"/>
            <a:ext cx="2395302" cy="2482693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FBBA18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99367" y="3568709"/>
            <a:ext cx="2561527" cy="2654982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994221" y="6138459"/>
            <a:ext cx="170465" cy="170465"/>
            <a:chOff x="0" y="0"/>
            <a:chExt cx="1708150" cy="17081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BBA18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780141" y="4290268"/>
            <a:ext cx="112660" cy="112660"/>
            <a:chOff x="1371600" y="6705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BBA1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6781800" y="1369832"/>
            <a:ext cx="3902860" cy="93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r>
              <a:rPr lang="fa-IR" sz="8000" u="none" spc="-50" dirty="0">
                <a:solidFill>
                  <a:srgbClr val="08104D"/>
                </a:solidFill>
                <a:latin typeface="Aileron Regular Bold"/>
                <a:cs typeface="B Titr" panose="00000700000000000000" pitchFamily="2" charset="-78"/>
              </a:rPr>
              <a:t>اعضای تیم</a:t>
            </a:r>
            <a:endParaRPr lang="en-US" sz="8000" u="none" spc="-50" dirty="0">
              <a:solidFill>
                <a:srgbClr val="08104D"/>
              </a:solidFill>
              <a:latin typeface="Aileron Regular Bold"/>
              <a:cs typeface="B Titr" panose="00000700000000000000" pitchFamily="2" charset="-78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979838" y="3568709"/>
            <a:ext cx="153593" cy="153593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843706" y="6057845"/>
            <a:ext cx="157294" cy="157294"/>
            <a:chOff x="0" y="0"/>
            <a:chExt cx="1708150" cy="17081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A74A8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255844" y="4455705"/>
            <a:ext cx="103955" cy="103955"/>
            <a:chOff x="1371600" y="6705600"/>
            <a:chExt cx="10972800" cy="10972800"/>
          </a:xfrm>
        </p:grpSpPr>
        <p:sp>
          <p:nvSpPr>
            <p:cNvPr id="17" name="Freeform 17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A74A8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001000" y="3967160"/>
            <a:ext cx="141726" cy="14172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85217" y="3658304"/>
            <a:ext cx="2395302" cy="2482693"/>
          </a:xfrm>
          <a:prstGeom prst="rect">
            <a:avLst/>
          </a:prstGeom>
        </p:spPr>
      </p:pic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6531152" y="6057845"/>
            <a:ext cx="159403" cy="159403"/>
            <a:chOff x="0" y="0"/>
            <a:chExt cx="1708150" cy="17081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BBA18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4460750" y="4329589"/>
            <a:ext cx="105349" cy="105349"/>
            <a:chOff x="1371600" y="6705600"/>
            <a:chExt cx="10972800" cy="10972800"/>
          </a:xfrm>
        </p:grpSpPr>
        <p:sp>
          <p:nvSpPr>
            <p:cNvPr id="24" name="Freeform 24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BBA18"/>
            </a:solidFill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546930" y="3583041"/>
            <a:ext cx="143626" cy="143626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4876801" y="7323652"/>
            <a:ext cx="4539864" cy="1827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50"/>
              </a:lnSpc>
            </a:pPr>
            <a:r>
              <a:rPr lang="fa-IR" sz="2500" dirty="0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  <a:t>محمدرضا سربند</a:t>
            </a:r>
            <a:br>
              <a:rPr lang="fa-IR" sz="2500" dirty="0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</a:br>
            <a:r>
              <a:rPr lang="fa-IR" sz="2500" dirty="0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  <a:t>مدرس دانشگاه ، ارشد سیستم های اطلاعات مدیریت</a:t>
            </a:r>
          </a:p>
          <a:p>
            <a:pPr marL="0" lvl="0" indent="0" algn="ctr">
              <a:lnSpc>
                <a:spcPts val="3550"/>
              </a:lnSpc>
            </a:pPr>
            <a:r>
              <a:rPr lang="fa-IR" sz="2500" u="none" dirty="0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  <a:t>مدیرعامل : شرکت نوین مبتکر خوارزمی</a:t>
            </a:r>
            <a:endParaRPr lang="en-US" sz="2500" u="none" dirty="0">
              <a:solidFill>
                <a:srgbClr val="08104D"/>
              </a:solidFill>
              <a:latin typeface="Aileron Regular"/>
              <a:cs typeface="B Titr" panose="00000700000000000000" pitchFamily="2" charset="-78"/>
            </a:endParaRPr>
          </a:p>
        </p:txBody>
      </p:sp>
      <p:pic>
        <p:nvPicPr>
          <p:cNvPr id="36" name="Picture 16">
            <a:extLst>
              <a:ext uri="{FF2B5EF4-FFF2-40B4-BE49-F238E27FC236}">
                <a16:creationId xmlns:a16="http://schemas.microsoft.com/office/drawing/2014/main" id="{391628AD-DC33-D1C3-7443-837E6917B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387" y="3722302"/>
            <a:ext cx="279082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BDCA08A-98E6-0AC1-C4A7-139638665F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071" y="3514090"/>
            <a:ext cx="2743200" cy="2743200"/>
          </a:xfrm>
          <a:prstGeom prst="rect">
            <a:avLst/>
          </a:prstGeom>
        </p:spPr>
      </p:pic>
      <p:pic>
        <p:nvPicPr>
          <p:cNvPr id="42" name="Picture 20">
            <a:extLst>
              <a:ext uri="{FF2B5EF4-FFF2-40B4-BE49-F238E27FC236}">
                <a16:creationId xmlns:a16="http://schemas.microsoft.com/office/drawing/2014/main" id="{84C6A0EC-4C0E-9547-E460-AF53FA1D5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363947" y="3644343"/>
            <a:ext cx="2395302" cy="2482693"/>
          </a:xfrm>
          <a:prstGeom prst="rect">
            <a:avLst/>
          </a:prstGeom>
        </p:spPr>
      </p:pic>
      <p:sp>
        <p:nvSpPr>
          <p:cNvPr id="44" name="TextBox 32">
            <a:extLst>
              <a:ext uri="{FF2B5EF4-FFF2-40B4-BE49-F238E27FC236}">
                <a16:creationId xmlns:a16="http://schemas.microsoft.com/office/drawing/2014/main" id="{1FE7D09F-5294-C2E6-2ABA-E4137066E284}"/>
              </a:ext>
            </a:extLst>
          </p:cNvPr>
          <p:cNvSpPr txBox="1"/>
          <p:nvPr/>
        </p:nvSpPr>
        <p:spPr>
          <a:xfrm>
            <a:off x="9680267" y="7323652"/>
            <a:ext cx="3885777" cy="1365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50"/>
              </a:lnSpc>
            </a:pPr>
            <a:r>
              <a:rPr lang="fa-IR" sz="2500" dirty="0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  <a:t>اعظم شیره</a:t>
            </a:r>
            <a:br>
              <a:rPr lang="fa-IR" sz="2500" dirty="0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</a:br>
            <a:r>
              <a:rPr lang="fa-IR" sz="2500" dirty="0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  <a:t>فوق </a:t>
            </a:r>
            <a:r>
              <a:rPr lang="fa-IR" sz="2500" dirty="0" err="1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  <a:t>لیسنانس</a:t>
            </a:r>
            <a:r>
              <a:rPr lang="fa-IR" sz="2500" dirty="0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  <a:t> نرم افزار</a:t>
            </a:r>
          </a:p>
          <a:p>
            <a:pPr marL="0" lvl="0" indent="0" algn="ctr">
              <a:lnSpc>
                <a:spcPts val="3550"/>
              </a:lnSpc>
            </a:pPr>
            <a:r>
              <a:rPr lang="fa-IR" sz="2500" u="none" dirty="0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  <a:t>مسئو</a:t>
            </a:r>
            <a:r>
              <a:rPr lang="fa-IR" sz="2500" dirty="0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  <a:t>ل ای تی شهرداری </a:t>
            </a:r>
            <a:r>
              <a:rPr lang="fa-IR" sz="2500" dirty="0" err="1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  <a:t>ابوزیدآباد</a:t>
            </a:r>
            <a:endParaRPr lang="en-US" sz="2500" u="none" dirty="0">
              <a:solidFill>
                <a:srgbClr val="08104D"/>
              </a:solidFill>
              <a:latin typeface="Aileron Regular"/>
              <a:cs typeface="B Titr" panose="00000700000000000000" pitchFamily="2" charset="-78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CEDAA6B-2C2F-0562-20C5-2427D38B7E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183" y="3568709"/>
            <a:ext cx="2654982" cy="2654982"/>
          </a:xfrm>
          <a:prstGeom prst="rect">
            <a:avLst/>
          </a:prstGeom>
        </p:spPr>
      </p:pic>
      <p:sp>
        <p:nvSpPr>
          <p:cNvPr id="47" name="TextBox 32">
            <a:extLst>
              <a:ext uri="{FF2B5EF4-FFF2-40B4-BE49-F238E27FC236}">
                <a16:creationId xmlns:a16="http://schemas.microsoft.com/office/drawing/2014/main" id="{BF68B24F-7063-ED4D-FEE1-0604963199B3}"/>
              </a:ext>
            </a:extLst>
          </p:cNvPr>
          <p:cNvSpPr txBox="1"/>
          <p:nvPr/>
        </p:nvSpPr>
        <p:spPr>
          <a:xfrm>
            <a:off x="14020800" y="7323652"/>
            <a:ext cx="388577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50"/>
              </a:lnSpc>
            </a:pPr>
            <a:r>
              <a:rPr lang="fa-IR" sz="2500" dirty="0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  <a:t>حسین </a:t>
            </a:r>
            <a:r>
              <a:rPr lang="fa-IR" sz="2500" dirty="0" err="1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  <a:t>فائص</a:t>
            </a:r>
            <a:r>
              <a:rPr lang="fa-IR" sz="2500" dirty="0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  <a:t> پور</a:t>
            </a:r>
            <a:br>
              <a:rPr lang="fa-IR" sz="2500" dirty="0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</a:br>
            <a:r>
              <a:rPr lang="fa-IR" sz="2500" dirty="0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  <a:t>رشته نرم افزار</a:t>
            </a:r>
          </a:p>
          <a:p>
            <a:pPr marL="0" lvl="0" indent="0" algn="ctr">
              <a:lnSpc>
                <a:spcPts val="3550"/>
              </a:lnSpc>
            </a:pPr>
            <a:r>
              <a:rPr lang="fa-IR" sz="2500" u="none" dirty="0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  <a:t>تولید محتوا : </a:t>
            </a:r>
            <a:r>
              <a:rPr lang="fa-IR" sz="2500" dirty="0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  <a:t>نوین مبتکر خوارزمی</a:t>
            </a:r>
          </a:p>
        </p:txBody>
      </p:sp>
      <p:sp>
        <p:nvSpPr>
          <p:cNvPr id="50" name="TextBox 32">
            <a:extLst>
              <a:ext uri="{FF2B5EF4-FFF2-40B4-BE49-F238E27FC236}">
                <a16:creationId xmlns:a16="http://schemas.microsoft.com/office/drawing/2014/main" id="{AAD327E6-67C0-9510-02E9-B7F24BFAB2FC}"/>
              </a:ext>
            </a:extLst>
          </p:cNvPr>
          <p:cNvSpPr txBox="1"/>
          <p:nvPr/>
        </p:nvSpPr>
        <p:spPr>
          <a:xfrm>
            <a:off x="832872" y="7124700"/>
            <a:ext cx="3885777" cy="1365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50"/>
              </a:lnSpc>
            </a:pPr>
            <a:r>
              <a:rPr lang="fa-IR" sz="2500" dirty="0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  <a:t>سهیل سبزواری</a:t>
            </a:r>
            <a:br>
              <a:rPr lang="fa-IR" sz="2500" dirty="0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</a:br>
            <a:r>
              <a:rPr lang="fa-IR" sz="2500" dirty="0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  <a:t>دانشجوی ارشد مهندسی پزشکی و کارشناس توسعه </a:t>
            </a:r>
            <a:r>
              <a:rPr lang="fa-IR" sz="2500" dirty="0" err="1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  <a:t>سطلینه</a:t>
            </a:r>
            <a:r>
              <a:rPr lang="fa-IR" sz="2500" dirty="0">
                <a:solidFill>
                  <a:srgbClr val="08104D"/>
                </a:solidFill>
                <a:latin typeface="Aileron Regular"/>
                <a:cs typeface="B Titr" panose="00000700000000000000" pitchFamily="2" charset="-78"/>
              </a:rPr>
              <a:t> </a:t>
            </a:r>
            <a:endParaRPr lang="en-US" sz="2500" u="none" dirty="0">
              <a:solidFill>
                <a:srgbClr val="08104D"/>
              </a:solidFill>
              <a:latin typeface="Aileron Regular"/>
              <a:cs typeface="B Titr" panose="000007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BF78B1-13FB-F653-1FCC-933F5012EF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89" y="3596596"/>
            <a:ext cx="2665628" cy="24332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96600" y="1850448"/>
            <a:ext cx="6921677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fa-IR" sz="8000" u="none" dirty="0">
                <a:latin typeface="Aileron Heavy Bold"/>
                <a:cs typeface="B Titr" panose="00000700000000000000" pitchFamily="2" charset="-78"/>
              </a:rPr>
              <a:t>اطلاعات تماس</a:t>
            </a:r>
            <a:endParaRPr lang="en-US" sz="8000" u="none" dirty="0">
              <a:latin typeface="Aileron Heavy Bold"/>
              <a:cs typeface="B Titr" panose="00000700000000000000" pitchFamily="2" charset="-78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03518" y="1948889"/>
            <a:ext cx="6164322" cy="638922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619458" y="5376173"/>
            <a:ext cx="506557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750"/>
              </a:lnSpc>
            </a:pPr>
            <a:r>
              <a:rPr lang="fa-IR" sz="2500" spc="100" dirty="0">
                <a:latin typeface="Aileron Regular"/>
                <a:cs typeface="B Titr" panose="00000700000000000000" pitchFamily="2" charset="-78"/>
              </a:rPr>
              <a:t>09026263218</a:t>
            </a:r>
            <a:endParaRPr lang="en-US" sz="2500" u="none" spc="100" dirty="0">
              <a:latin typeface="Aileron Regular"/>
              <a:cs typeface="B Titr" panose="00000700000000000000" pitchFamily="2" charset="-78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061290" y="6933490"/>
            <a:ext cx="4925342" cy="439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750"/>
              </a:lnSpc>
            </a:pPr>
            <a:r>
              <a:rPr lang="en-US" sz="2500" u="none" spc="100" dirty="0">
                <a:latin typeface="Aileron Regular"/>
                <a:cs typeface="B Nazanin" panose="00000400000000000000" pitchFamily="2" charset="-78"/>
                <a:hlinkClick r:id="rId4"/>
              </a:rPr>
              <a:t>so</a:t>
            </a:r>
            <a:r>
              <a:rPr lang="en-US" sz="2500" spc="100" dirty="0">
                <a:latin typeface="Aileron Regular"/>
                <a:cs typeface="B Nazanin" panose="00000400000000000000" pitchFamily="2" charset="-78"/>
                <a:hlinkClick r:id="rId4"/>
              </a:rPr>
              <a:t>heilsabzevari@gmail.com</a:t>
            </a:r>
            <a:r>
              <a:rPr lang="en-US" sz="2500" spc="100" dirty="0">
                <a:latin typeface="Aileron Regular"/>
                <a:cs typeface="B Nazanin" panose="00000400000000000000" pitchFamily="2" charset="-78"/>
              </a:rPr>
              <a:t>	</a:t>
            </a:r>
            <a:endParaRPr lang="en-US" sz="2500" u="none" spc="100" dirty="0">
              <a:latin typeface="Aileron Regular"/>
              <a:cs typeface="B Nazanin" panose="00000400000000000000" pitchFamily="2" charset="-78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619458" y="8458599"/>
            <a:ext cx="5065578" cy="926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750"/>
              </a:lnSpc>
            </a:pPr>
            <a:r>
              <a:rPr lang="en-US" sz="2500" u="none" spc="100" dirty="0">
                <a:latin typeface="Aileron Regular"/>
                <a:cs typeface="B Nazanin" panose="00000400000000000000" pitchFamily="2" charset="-78"/>
                <a:hlinkClick r:id="rId5"/>
              </a:rPr>
              <a:t>https://sarbandi.ir</a:t>
            </a:r>
            <a:endParaRPr lang="en-US" sz="2500" u="none" spc="100" dirty="0">
              <a:latin typeface="Aileron Regular"/>
              <a:cs typeface="B Nazanin" panose="00000400000000000000" pitchFamily="2" charset="-78"/>
            </a:endParaRPr>
          </a:p>
          <a:p>
            <a:pPr marL="0" lvl="0" indent="0" algn="r">
              <a:lnSpc>
                <a:spcPts val="3750"/>
              </a:lnSpc>
            </a:pPr>
            <a:endParaRPr lang="en-US" sz="2500" u="none" spc="100" dirty="0">
              <a:latin typeface="Aileron Regular"/>
              <a:cs typeface="B Nazanin" panose="00000400000000000000" pitchFamily="2" charset="-78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6266513" y="5143500"/>
            <a:ext cx="992787" cy="992787"/>
            <a:chOff x="0" y="0"/>
            <a:chExt cx="1323716" cy="1323716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1323716" cy="1323716"/>
              <a:chOff x="1371600" y="6705600"/>
              <a:chExt cx="10972800" cy="1097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0A74A8"/>
              </a:solidFill>
            </p:spPr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03881" y="299045"/>
              <a:ext cx="715955" cy="725627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6266513" y="6684713"/>
            <a:ext cx="992787" cy="992787"/>
            <a:chOff x="0" y="0"/>
            <a:chExt cx="1323716" cy="1323716"/>
          </a:xfrm>
        </p:grpSpPr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0"/>
              <a:ext cx="1323716" cy="1323716"/>
              <a:chOff x="1371600" y="6705600"/>
              <a:chExt cx="10972800" cy="1097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0A74A8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03879" y="303879"/>
              <a:ext cx="715957" cy="715957"/>
            </a:xfrm>
            <a:prstGeom prst="rect">
              <a:avLst/>
            </a:prstGeom>
          </p:spPr>
        </p:pic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28700" y="3083538"/>
            <a:ext cx="511468" cy="511468"/>
            <a:chOff x="0" y="0"/>
            <a:chExt cx="1708150" cy="17081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A74A8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8091773" y="3339272"/>
            <a:ext cx="338027" cy="338027"/>
            <a:chOff x="1371600" y="6705600"/>
            <a:chExt cx="10972800" cy="10972800"/>
          </a:xfrm>
        </p:grpSpPr>
        <p:sp>
          <p:nvSpPr>
            <p:cNvPr id="18" name="Freeform 18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A74A8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802872" y="3314320"/>
            <a:ext cx="5585882" cy="469214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388754" y="7561562"/>
            <a:ext cx="460845" cy="460845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6266513" y="8225926"/>
            <a:ext cx="992787" cy="992787"/>
            <a:chOff x="0" y="0"/>
            <a:chExt cx="1323716" cy="1323716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0"/>
              <a:ext cx="1323716" cy="1323716"/>
              <a:chOff x="1371600" y="6705600"/>
              <a:chExt cx="10972800" cy="1097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0A74A8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152401" y="391535"/>
              <a:ext cx="1018914" cy="540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661680" y="-1339200"/>
            <a:ext cx="16457040" cy="171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000" rIns="0" bIns="0" anchor="ctr">
            <a:noAutofit/>
          </a:bodyPr>
          <a:lstStyle/>
          <a:p>
            <a:pPr algn="ctr" rtl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hi-IN" sz="3600" b="1" strike="noStrike" spc="-1">
                <a:solidFill>
                  <a:srgbClr val="800080"/>
                </a:solidFill>
                <a:latin typeface="Trebuchet MS"/>
                <a:ea typeface="DejaVu Sans"/>
              </a:rPr>
              <a:t>LET'S </a:t>
            </a:r>
            <a:r>
              <a:rPr lang="hi-IN" sz="3600" b="1" strike="noStrike" spc="-1">
                <a:solidFill>
                  <a:srgbClr val="FF0000"/>
                </a:solidFill>
                <a:latin typeface="Trebuchet MS"/>
                <a:ea typeface="DejaVu Sans"/>
              </a:rPr>
              <a:t>GET UP</a:t>
            </a:r>
            <a:r>
              <a:rPr lang="hi-IN" sz="3600" b="1" strike="noStrike" spc="-1">
                <a:solidFill>
                  <a:srgbClr val="800080"/>
                </a:solidFill>
                <a:latin typeface="Trebuchet MS"/>
                <a:ea typeface="DejaVu Sans"/>
              </a:rPr>
              <a:t>! — </a:t>
            </a:r>
            <a:r>
              <a:rPr lang="hi-IN" sz="3600" b="1" strike="noStrike" spc="-1">
                <a:solidFill>
                  <a:srgbClr val="00A933"/>
                </a:solidFill>
                <a:latin typeface="Trebuchet MS"/>
                <a:ea typeface="DejaVu Sans"/>
              </a:rPr>
              <a:t>Live the life</a:t>
            </a:r>
            <a:r>
              <a:rPr lang="hi-IN" sz="3600" b="1" strike="noStrike" spc="-1">
                <a:solidFill>
                  <a:srgbClr val="800080"/>
                </a:solidFill>
                <a:latin typeface="Trebuchet MS"/>
                <a:ea typeface="DejaVu Sans"/>
              </a:rPr>
              <a:t>, Have Fun &amp; </a:t>
            </a:r>
            <a:r>
              <a:rPr lang="hi-IN" sz="3600" b="1" strike="noStrike" spc="-1">
                <a:solidFill>
                  <a:srgbClr val="FF8000"/>
                </a:solidFill>
                <a:latin typeface="Trebuchet MS"/>
                <a:ea typeface="DejaVu Sans"/>
              </a:rPr>
              <a:t>Feel Good 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662400" y="3494880"/>
            <a:ext cx="16457040" cy="171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439200" y="7340400"/>
            <a:ext cx="17452800" cy="158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000" rIns="0" bIns="0" anchor="ctr">
            <a:noAutofit/>
          </a:bodyPr>
          <a:lstStyle/>
          <a:p>
            <a:pPr algn="ctr" rtl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60" b="0" strike="noStrike" spc="-1" dirty="0">
              <a:solidFill>
                <a:srgbClr val="000000"/>
              </a:solidFill>
              <a:latin typeface="Arial"/>
            </a:endParaRPr>
          </a:p>
          <a:p>
            <a:pPr algn="ctr" rtl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hi-IN" sz="3600" b="0" strike="noStrike" spc="-1" dirty="0">
                <a:solidFill>
                  <a:srgbClr val="FF8000"/>
                </a:solidFill>
                <a:latin typeface="Trebuchet MS"/>
                <a:ea typeface="DejaVu Sans"/>
              </a:rPr>
              <a:t>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rtl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fa-IR" sz="3600" b="0" strike="noStrike" spc="-1" dirty="0">
                <a:solidFill>
                  <a:srgbClr val="00B0F0"/>
                </a:solidFill>
                <a:latin typeface="Trebuchet MS"/>
                <a:cs typeface="B Titr" panose="00000700000000000000" pitchFamily="2" charset="-78"/>
              </a:rPr>
              <a:t>قطره</a:t>
            </a:r>
            <a:r>
              <a:rPr lang="fa-IR" sz="3600" b="0" strike="noStrike" spc="-1" dirty="0">
                <a:solidFill>
                  <a:srgbClr val="780373"/>
                </a:solidFill>
                <a:latin typeface="Trebuchet MS"/>
                <a:cs typeface="B Titr" panose="00000700000000000000" pitchFamily="2" charset="-78"/>
              </a:rPr>
              <a:t> را بشویم، </a:t>
            </a:r>
            <a:r>
              <a:rPr lang="fa-IR" sz="3600" b="0" strike="noStrike" spc="-1" dirty="0">
                <a:solidFill>
                  <a:srgbClr val="00B0F0"/>
                </a:solidFill>
                <a:latin typeface="Trebuchet MS"/>
                <a:cs typeface="B Titr" panose="00000700000000000000" pitchFamily="2" charset="-78"/>
              </a:rPr>
              <a:t>دریا</a:t>
            </a:r>
            <a:r>
              <a:rPr lang="fa-IR" sz="3600" b="0" strike="noStrike" spc="-1" dirty="0">
                <a:solidFill>
                  <a:srgbClr val="780373"/>
                </a:solidFill>
                <a:latin typeface="Trebuchet MS"/>
                <a:cs typeface="B Titr" panose="00000700000000000000" pitchFamily="2" charset="-78"/>
              </a:rPr>
              <a:t> را در </a:t>
            </a:r>
            <a:r>
              <a:rPr lang="fa-IR" sz="3600" b="0" strike="noStrike" spc="-1" dirty="0">
                <a:solidFill>
                  <a:srgbClr val="FF0000"/>
                </a:solidFill>
                <a:latin typeface="Trebuchet MS"/>
                <a:cs typeface="B Titr" panose="00000700000000000000" pitchFamily="2" charset="-78"/>
              </a:rPr>
              <a:t>نوسان</a:t>
            </a:r>
            <a:r>
              <a:rPr lang="fa-IR" sz="3600" b="0" strike="noStrike" spc="-1" dirty="0">
                <a:solidFill>
                  <a:srgbClr val="780373"/>
                </a:solidFill>
                <a:latin typeface="Trebuchet MS"/>
                <a:cs typeface="B Titr" panose="00000700000000000000" pitchFamily="2" charset="-78"/>
              </a:rPr>
              <a:t> </a:t>
            </a:r>
            <a:r>
              <a:rPr lang="fa-IR" sz="3600" b="0" strike="noStrike" spc="-1" dirty="0" err="1">
                <a:solidFill>
                  <a:srgbClr val="780373"/>
                </a:solidFill>
                <a:latin typeface="Trebuchet MS"/>
                <a:cs typeface="B Titr" panose="00000700000000000000" pitchFamily="2" charset="-78"/>
              </a:rPr>
              <a:t>آییم</a:t>
            </a:r>
            <a:r>
              <a:rPr lang="fa-IR" sz="3600" b="0" strike="noStrike" spc="-1" dirty="0">
                <a:solidFill>
                  <a:srgbClr val="780373"/>
                </a:solidFill>
                <a:latin typeface="Trebuchet MS"/>
                <a:cs typeface="B Titr" panose="00000700000000000000" pitchFamily="2" charset="-78"/>
              </a:rPr>
              <a:t>.</a:t>
            </a:r>
            <a:endParaRPr lang="en-US" sz="3600" b="0" strike="noStrike" spc="-1" dirty="0">
              <a:solidFill>
                <a:srgbClr val="000000"/>
              </a:solidFill>
              <a:latin typeface="Arial"/>
              <a:cs typeface="B Titr" panose="00000700000000000000" pitchFamily="2" charset="-78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1456560" y="12601800"/>
            <a:ext cx="16457040" cy="171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000" rIns="0" bIns="0" anchor="ctr">
            <a:noAutofit/>
          </a:bodyPr>
          <a:lstStyle/>
          <a:p>
            <a:pPr algn="ctr" rtl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hi-IN" sz="3600" b="0" strike="noStrike" spc="-1">
                <a:solidFill>
                  <a:srgbClr val="6A1816"/>
                </a:solidFill>
                <a:latin typeface="Trebuchet MS"/>
                <a:cs typeface="DejaVu Sans"/>
              </a:rPr>
              <a:t>ما وزش صخره ایم ، ما صخره وزنده ایم.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Picture 96"/>
          <p:cNvPicPr/>
          <p:nvPr/>
        </p:nvPicPr>
        <p:blipFill>
          <a:blip r:embed="rId2"/>
          <a:stretch/>
        </p:blipFill>
        <p:spPr>
          <a:xfrm>
            <a:off x="14198760" y="11582280"/>
            <a:ext cx="4380480" cy="1369440"/>
          </a:xfrm>
          <a:prstGeom prst="rect">
            <a:avLst/>
          </a:prstGeom>
          <a:ln>
            <a:noFill/>
          </a:ln>
        </p:spPr>
      </p:pic>
      <p:pic>
        <p:nvPicPr>
          <p:cNvPr id="98" name="Picture 97"/>
          <p:cNvPicPr/>
          <p:nvPr/>
        </p:nvPicPr>
        <p:blipFill>
          <a:blip r:embed="rId3"/>
          <a:stretch/>
        </p:blipFill>
        <p:spPr>
          <a:xfrm>
            <a:off x="12300120" y="3916980"/>
            <a:ext cx="5573160" cy="2347920"/>
          </a:xfrm>
          <a:prstGeom prst="rect">
            <a:avLst/>
          </a:prstGeom>
          <a:ln>
            <a:noFill/>
          </a:ln>
        </p:spPr>
      </p:pic>
      <p:sp>
        <p:nvSpPr>
          <p:cNvPr id="99" name="Line 5"/>
          <p:cNvSpPr/>
          <p:nvPr/>
        </p:nvSpPr>
        <p:spPr>
          <a:xfrm>
            <a:off x="14930280" y="11308320"/>
            <a:ext cx="2880" cy="645840"/>
          </a:xfrm>
          <a:prstGeom prst="line">
            <a:avLst/>
          </a:prstGeom>
          <a:ln w="93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0" name="Picture 99"/>
          <p:cNvPicPr/>
          <p:nvPr/>
        </p:nvPicPr>
        <p:blipFill>
          <a:blip r:embed="rId4"/>
          <a:stretch/>
        </p:blipFill>
        <p:spPr>
          <a:xfrm>
            <a:off x="5029200" y="5785920"/>
            <a:ext cx="4389120" cy="1843200"/>
          </a:xfrm>
          <a:prstGeom prst="rect">
            <a:avLst/>
          </a:prstGeom>
          <a:ln>
            <a:noFill/>
          </a:ln>
        </p:spPr>
      </p:pic>
      <p:pic>
        <p:nvPicPr>
          <p:cNvPr id="101" name="Picture 100"/>
          <p:cNvPicPr/>
          <p:nvPr/>
        </p:nvPicPr>
        <p:blipFill>
          <a:blip r:embed="rId5"/>
          <a:stretch/>
        </p:blipFill>
        <p:spPr>
          <a:xfrm>
            <a:off x="8625600" y="11457000"/>
            <a:ext cx="3816360" cy="1602720"/>
          </a:xfrm>
          <a:prstGeom prst="rect">
            <a:avLst/>
          </a:prstGeom>
          <a:ln>
            <a:noFill/>
          </a:ln>
        </p:spPr>
      </p:pic>
      <p:sp>
        <p:nvSpPr>
          <p:cNvPr id="102" name="Line 6"/>
          <p:cNvSpPr/>
          <p:nvPr/>
        </p:nvSpPr>
        <p:spPr>
          <a:xfrm flipH="1" flipV="1">
            <a:off x="13600080" y="12947400"/>
            <a:ext cx="1166400" cy="378000"/>
          </a:xfrm>
          <a:prstGeom prst="line">
            <a:avLst/>
          </a:prstGeom>
          <a:ln w="93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Line 7"/>
          <p:cNvSpPr/>
          <p:nvPr/>
        </p:nvSpPr>
        <p:spPr>
          <a:xfrm flipH="1" flipV="1">
            <a:off x="2982600" y="12700800"/>
            <a:ext cx="3323880" cy="352080"/>
          </a:xfrm>
          <a:prstGeom prst="line">
            <a:avLst/>
          </a:prstGeom>
          <a:ln w="93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4" name="Picture 103"/>
          <p:cNvPicPr/>
          <p:nvPr/>
        </p:nvPicPr>
        <p:blipFill>
          <a:blip r:embed="rId6"/>
          <a:stretch/>
        </p:blipFill>
        <p:spPr>
          <a:xfrm>
            <a:off x="5716800" y="11914920"/>
            <a:ext cx="1915560" cy="786240"/>
          </a:xfrm>
          <a:prstGeom prst="rect">
            <a:avLst/>
          </a:prstGeom>
          <a:ln>
            <a:noFill/>
          </a:ln>
        </p:spPr>
      </p:pic>
      <p:pic>
        <p:nvPicPr>
          <p:cNvPr id="105" name="Picture 104"/>
          <p:cNvPicPr/>
          <p:nvPr/>
        </p:nvPicPr>
        <p:blipFill>
          <a:blip r:embed="rId7"/>
          <a:stretch/>
        </p:blipFill>
        <p:spPr>
          <a:xfrm>
            <a:off x="318960" y="13020840"/>
            <a:ext cx="1817640" cy="965520"/>
          </a:xfrm>
          <a:prstGeom prst="rect">
            <a:avLst/>
          </a:prstGeom>
          <a:ln>
            <a:noFill/>
          </a:ln>
        </p:spPr>
      </p:pic>
      <p:sp>
        <p:nvSpPr>
          <p:cNvPr id="106" name="CustomShape 8"/>
          <p:cNvSpPr/>
          <p:nvPr/>
        </p:nvSpPr>
        <p:spPr>
          <a:xfrm>
            <a:off x="915120" y="546480"/>
            <a:ext cx="16457040" cy="108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7880" rIns="0" bIns="0" anchor="ctr">
            <a:noAutofit/>
          </a:bodyPr>
          <a:lstStyle/>
          <a:p>
            <a:pPr algn="ctr" rtl="1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fa-IR" sz="5400" b="0" strike="noStrike" spc="-1" dirty="0">
                <a:solidFill>
                  <a:srgbClr val="FF0000"/>
                </a:solidFill>
                <a:latin typeface="Arial"/>
                <a:cs typeface="B Titr" panose="00000700000000000000" pitchFamily="2" charset="-78"/>
              </a:rPr>
              <a:t>داستان </a:t>
            </a:r>
            <a:r>
              <a:rPr lang="fa-IR" sz="5400" b="0" strike="noStrike" spc="-1" dirty="0" err="1">
                <a:solidFill>
                  <a:srgbClr val="FF0000"/>
                </a:solidFill>
                <a:latin typeface="Arial"/>
                <a:cs typeface="B Titr" panose="00000700000000000000" pitchFamily="2" charset="-78"/>
              </a:rPr>
              <a:t>سطلینه</a:t>
            </a:r>
            <a:endParaRPr lang="en-US" sz="5400" b="0" strike="noStrike" spc="-1" dirty="0">
              <a:solidFill>
                <a:srgbClr val="FF0000"/>
              </a:solidFill>
              <a:latin typeface="Arial"/>
              <a:cs typeface="B Titr" panose="00000700000000000000" pitchFamily="2" charset="-78"/>
            </a:endParaRPr>
          </a:p>
        </p:txBody>
      </p:sp>
      <p:pic>
        <p:nvPicPr>
          <p:cNvPr id="107" name="Picture 106"/>
          <p:cNvPicPr/>
          <p:nvPr/>
        </p:nvPicPr>
        <p:blipFill>
          <a:blip r:embed="rId8"/>
          <a:stretch/>
        </p:blipFill>
        <p:spPr>
          <a:xfrm>
            <a:off x="-91440" y="137520"/>
            <a:ext cx="4023360" cy="3520080"/>
          </a:xfrm>
          <a:prstGeom prst="rect">
            <a:avLst/>
          </a:prstGeom>
          <a:ln>
            <a:noFill/>
          </a:ln>
        </p:spPr>
      </p:pic>
      <p:sp>
        <p:nvSpPr>
          <p:cNvPr id="108" name="TextShape 9"/>
          <p:cNvSpPr txBox="1"/>
          <p:nvPr/>
        </p:nvSpPr>
        <p:spPr>
          <a:xfrm>
            <a:off x="4754880" y="2348640"/>
            <a:ext cx="8043120" cy="902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 rtl="1"/>
            <a:r>
              <a:rPr lang="fa-IR" sz="4800" b="0" strike="noStrike" spc="-1" dirty="0">
                <a:solidFill>
                  <a:srgbClr val="FF0000"/>
                </a:solidFill>
                <a:latin typeface="Trebuchet MS"/>
                <a:cs typeface="B Titr" panose="00000700000000000000" pitchFamily="2" charset="-78"/>
              </a:rPr>
              <a:t>برخیزیم</a:t>
            </a:r>
            <a:r>
              <a:rPr lang="fa-IR" sz="4800" b="0" strike="noStrike" spc="-1" dirty="0">
                <a:latin typeface="Trebuchet MS"/>
                <a:cs typeface="B Titr" panose="00000700000000000000" pitchFamily="2" charset="-78"/>
              </a:rPr>
              <a:t> ، و </a:t>
            </a:r>
            <a:r>
              <a:rPr lang="fa-IR" sz="4800" b="0" strike="noStrike" spc="-1" dirty="0">
                <a:solidFill>
                  <a:srgbClr val="00B050"/>
                </a:solidFill>
                <a:latin typeface="Trebuchet MS"/>
                <a:cs typeface="B Titr" panose="00000700000000000000" pitchFamily="2" charset="-78"/>
              </a:rPr>
              <a:t>زندگی</a:t>
            </a:r>
            <a:r>
              <a:rPr lang="fa-IR" sz="4800" b="0" strike="noStrike" spc="-1" dirty="0">
                <a:latin typeface="Trebuchet MS"/>
                <a:cs typeface="B Titr" panose="00000700000000000000" pitchFamily="2" charset="-78"/>
              </a:rPr>
              <a:t> را به </a:t>
            </a:r>
            <a:r>
              <a:rPr lang="fa-IR" sz="4800" b="0" strike="noStrike" spc="-1" dirty="0">
                <a:solidFill>
                  <a:srgbClr val="FF0000"/>
                </a:solidFill>
                <a:latin typeface="Trebuchet MS"/>
                <a:cs typeface="B Titr" panose="00000700000000000000" pitchFamily="2" charset="-78"/>
              </a:rPr>
              <a:t>تماشا</a:t>
            </a:r>
            <a:r>
              <a:rPr lang="fa-IR" sz="4800" b="0" strike="noStrike" spc="-1" dirty="0">
                <a:latin typeface="Trebuchet MS"/>
                <a:cs typeface="B Titr" panose="00000700000000000000" pitchFamily="2" charset="-78"/>
              </a:rPr>
              <a:t> بگذاریم.</a:t>
            </a:r>
            <a:endParaRPr lang="en-US" sz="4800" b="0" strike="noStrike" spc="-1" dirty="0">
              <a:latin typeface="Arial"/>
              <a:cs typeface="B Titr" panose="00000700000000000000" pitchFamily="2" charset="-78"/>
            </a:endParaRPr>
          </a:p>
        </p:txBody>
      </p:sp>
      <p:pic>
        <p:nvPicPr>
          <p:cNvPr id="109" name="Picture 108"/>
          <p:cNvPicPr/>
          <p:nvPr/>
        </p:nvPicPr>
        <p:blipFill>
          <a:blip r:embed="rId9"/>
          <a:stretch/>
        </p:blipFill>
        <p:spPr>
          <a:xfrm>
            <a:off x="822960" y="4297680"/>
            <a:ext cx="4514760" cy="2468880"/>
          </a:xfrm>
          <a:prstGeom prst="rect">
            <a:avLst/>
          </a:prstGeom>
          <a:ln>
            <a:noFill/>
          </a:ln>
        </p:spPr>
      </p:pic>
      <p:pic>
        <p:nvPicPr>
          <p:cNvPr id="110" name="Picture 109"/>
          <p:cNvPicPr/>
          <p:nvPr/>
        </p:nvPicPr>
        <p:blipFill>
          <a:blip r:embed="rId10"/>
          <a:stretch/>
        </p:blipFill>
        <p:spPr>
          <a:xfrm>
            <a:off x="13287480" y="6589500"/>
            <a:ext cx="4546080" cy="302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220702" y="1897551"/>
            <a:ext cx="407728" cy="407728"/>
            <a:chOff x="0" y="0"/>
            <a:chExt cx="1708150" cy="17081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124384" y="8419867"/>
            <a:ext cx="338474" cy="338474"/>
            <a:chOff x="1371600" y="6705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A74A8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38743" y="2435335"/>
            <a:ext cx="6158245" cy="572716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02892" y="1528659"/>
            <a:ext cx="368892" cy="36889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915400" y="5892588"/>
            <a:ext cx="6841626" cy="43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91"/>
              </a:lnSpc>
              <a:spcBef>
                <a:spcPct val="0"/>
              </a:spcBef>
            </a:pPr>
            <a:endParaRPr lang="en-US" sz="2599" u="none" dirty="0">
              <a:latin typeface="Aileron Regular"/>
              <a:cs typeface="B Nazanin" panose="00000400000000000000" pitchFamily="2" charset="-78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915400" y="3564829"/>
            <a:ext cx="6841626" cy="43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91"/>
              </a:lnSpc>
              <a:spcBef>
                <a:spcPct val="0"/>
              </a:spcBef>
            </a:pPr>
            <a:endParaRPr lang="en-US" sz="2599" u="none" dirty="0">
              <a:latin typeface="Aileron Regular"/>
              <a:cs typeface="B Nazanin" panose="00000400000000000000" pitchFamily="2" charset="-78"/>
            </a:endParaRPr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1A82CF0D-D004-F497-8504-959E8168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a-IR" sz="8000" dirty="0">
                <a:latin typeface="Aileron Heavy Bold"/>
                <a:cs typeface="B Titr" panose="00000700000000000000" pitchFamily="2" charset="-78"/>
              </a:rPr>
              <a:t>مسئله / مشکل</a:t>
            </a:r>
            <a:endParaRPr lang="fa-IR" sz="8000" dirty="0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D06A614-FA6B-2C19-6F62-0CCB351A9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00" y="1866900"/>
            <a:ext cx="8382000" cy="7162800"/>
          </a:xfrm>
        </p:spPr>
        <p:txBody>
          <a:bodyPr>
            <a:normAutofit/>
          </a:bodyPr>
          <a:lstStyle/>
          <a:p>
            <a:pPr marL="742950" indent="-742950" algn="r" rtl="1">
              <a:lnSpc>
                <a:spcPct val="120000"/>
              </a:lnSpc>
              <a:buFont typeface="+mj-lt"/>
              <a:buAutoNum type="arabicPeriod"/>
            </a:pPr>
            <a:r>
              <a:rPr lang="en-US" altLang="fa-IR" sz="3600" dirty="0">
                <a:latin typeface="FreeFarsi" charset="0"/>
              </a:rPr>
              <a:t> </a:t>
            </a:r>
            <a:r>
              <a:rPr lang="en-US" altLang="fa-IR" sz="3600" b="1" dirty="0">
                <a:latin typeface="FreeFarsi" charset="0"/>
              </a:rPr>
              <a:t>- </a:t>
            </a:r>
            <a:r>
              <a:rPr lang="ar-AE" altLang="fa-IR" sz="3600" b="1" dirty="0">
                <a:solidFill>
                  <a:srgbClr val="FF0000"/>
                </a:solidFill>
                <a:latin typeface="FreeFarsi" charset="0"/>
              </a:rPr>
              <a:t>تخریب</a:t>
            </a:r>
            <a:r>
              <a:rPr lang="en-US" altLang="fa-IR" sz="3600" b="1" dirty="0">
                <a:solidFill>
                  <a:srgbClr val="FF0000"/>
                </a:solidFill>
                <a:latin typeface="FreeFarsi" charset="0"/>
              </a:rPr>
              <a:t> </a:t>
            </a:r>
            <a:r>
              <a:rPr lang="ar-AE" altLang="fa-IR" sz="3600" b="1" dirty="0">
                <a:solidFill>
                  <a:srgbClr val="FF0000"/>
                </a:solidFill>
                <a:latin typeface="FreeFarsi" charset="0"/>
              </a:rPr>
              <a:t>محیط</a:t>
            </a:r>
            <a:r>
              <a:rPr lang="en-US" altLang="fa-IR" sz="3600" b="1" dirty="0">
                <a:solidFill>
                  <a:srgbClr val="FF0000"/>
                </a:solidFill>
                <a:latin typeface="FreeFarsi" charset="0"/>
              </a:rPr>
              <a:t>‌ </a:t>
            </a:r>
            <a:r>
              <a:rPr lang="ar-AE" altLang="fa-IR" sz="3600" b="1" dirty="0">
                <a:solidFill>
                  <a:srgbClr val="FF0000"/>
                </a:solidFill>
                <a:latin typeface="FreeFarsi" charset="0"/>
              </a:rPr>
              <a:t>زیست</a:t>
            </a:r>
            <a:r>
              <a:rPr lang="en-US" altLang="fa-IR" sz="3600" b="1" dirty="0">
                <a:solidFill>
                  <a:srgbClr val="FF0000"/>
                </a:solidFill>
                <a:latin typeface="FreeFarsi" charset="0"/>
              </a:rPr>
              <a:t> </a:t>
            </a:r>
            <a:r>
              <a:rPr lang="ar-AE" altLang="fa-IR" sz="3600" b="1" dirty="0">
                <a:solidFill>
                  <a:srgbClr val="FF0000"/>
                </a:solidFill>
                <a:latin typeface="FreeFarsi" charset="0"/>
              </a:rPr>
              <a:t>و</a:t>
            </a:r>
            <a:r>
              <a:rPr lang="en-US" altLang="fa-IR" sz="3600" b="1" dirty="0">
                <a:solidFill>
                  <a:srgbClr val="FF0000"/>
                </a:solidFill>
                <a:latin typeface="FreeFarsi" charset="0"/>
              </a:rPr>
              <a:t> </a:t>
            </a:r>
            <a:r>
              <a:rPr lang="ar-AE" altLang="fa-IR" sz="3600" b="1" dirty="0">
                <a:solidFill>
                  <a:srgbClr val="FF0000"/>
                </a:solidFill>
                <a:latin typeface="FreeFarsi" charset="0"/>
              </a:rPr>
              <a:t>طبیعت</a:t>
            </a:r>
            <a:r>
              <a:rPr lang="en-US" altLang="fa-IR" sz="3600" b="1" dirty="0">
                <a:solidFill>
                  <a:srgbClr val="FF0000"/>
                </a:solidFill>
                <a:latin typeface="FreeFarsi" charset="0"/>
              </a:rPr>
              <a:t> </a:t>
            </a:r>
            <a:r>
              <a:rPr lang="en-US" altLang="fa-IR" sz="3600" b="1" dirty="0" err="1">
                <a:latin typeface="FreeFarsi" charset="0"/>
              </a:rPr>
              <a:t>در</a:t>
            </a:r>
            <a:r>
              <a:rPr lang="en-US" altLang="fa-IR" sz="3600" b="1" dirty="0">
                <a:latin typeface="FreeFarsi" charset="0"/>
              </a:rPr>
              <a:t> </a:t>
            </a:r>
            <a:r>
              <a:rPr lang="en-US" altLang="fa-IR" sz="3600" b="1" dirty="0" err="1">
                <a:latin typeface="FreeFarsi" charset="0"/>
              </a:rPr>
              <a:t>اثر</a:t>
            </a:r>
            <a:r>
              <a:rPr lang="en-US" altLang="fa-IR" sz="3600" b="1" dirty="0">
                <a:latin typeface="FreeFarsi" charset="0"/>
              </a:rPr>
              <a:t> </a:t>
            </a:r>
            <a:r>
              <a:rPr lang="en-US" altLang="fa-IR" sz="3600" b="1" dirty="0" err="1">
                <a:latin typeface="FreeFarsi" charset="0"/>
              </a:rPr>
              <a:t>تولید</a:t>
            </a:r>
            <a:r>
              <a:rPr lang="en-US" altLang="fa-IR" sz="3600" b="1" dirty="0">
                <a:latin typeface="FreeFarsi" charset="0"/>
              </a:rPr>
              <a:t> </a:t>
            </a:r>
            <a:r>
              <a:rPr lang="en-US" altLang="fa-IR" sz="3600" b="1" dirty="0" err="1">
                <a:latin typeface="FreeFarsi" charset="0"/>
              </a:rPr>
              <a:t>زباله</a:t>
            </a:r>
            <a:r>
              <a:rPr lang="en-US" altLang="fa-IR" sz="3600" b="1" dirty="0">
                <a:latin typeface="FreeFarsi" charset="0"/>
              </a:rPr>
              <a:t> </a:t>
            </a:r>
            <a:r>
              <a:rPr lang="en-US" altLang="fa-IR" sz="3600" b="1" dirty="0" err="1">
                <a:latin typeface="FreeFarsi" charset="0"/>
              </a:rPr>
              <a:t>زیاد</a:t>
            </a:r>
            <a:r>
              <a:rPr lang="en-US" altLang="fa-IR" sz="3600" b="1" dirty="0">
                <a:latin typeface="FreeFarsi" charset="0"/>
              </a:rPr>
              <a:t> و</a:t>
            </a:r>
            <a:r>
              <a:rPr lang="en-US" altLang="fa-IR" sz="3600" b="1" dirty="0">
                <a:solidFill>
                  <a:srgbClr val="CE181E"/>
                </a:solidFill>
                <a:latin typeface="FreeFarsi" charset="0"/>
              </a:rPr>
              <a:t> </a:t>
            </a:r>
            <a:r>
              <a:rPr lang="en-US" altLang="fa-IR" sz="3600" b="1" dirty="0" err="1">
                <a:solidFill>
                  <a:srgbClr val="FF0000"/>
                </a:solidFill>
                <a:latin typeface="FreeFarsi" charset="0"/>
              </a:rPr>
              <a:t>عدم</a:t>
            </a:r>
            <a:r>
              <a:rPr lang="en-US" altLang="fa-IR" sz="3600" b="1" dirty="0">
                <a:solidFill>
                  <a:srgbClr val="FF0000"/>
                </a:solidFill>
                <a:latin typeface="FreeFarsi" charset="0"/>
              </a:rPr>
              <a:t> </a:t>
            </a:r>
            <a:r>
              <a:rPr lang="en-US" altLang="fa-IR" sz="3600" b="1" dirty="0" err="1">
                <a:solidFill>
                  <a:srgbClr val="FF0000"/>
                </a:solidFill>
                <a:latin typeface="FreeFarsi" charset="0"/>
              </a:rPr>
              <a:t>بازیافت</a:t>
            </a:r>
            <a:r>
              <a:rPr lang="en-US" altLang="fa-IR" sz="3600" b="1" dirty="0">
                <a:solidFill>
                  <a:srgbClr val="FF0000"/>
                </a:solidFill>
                <a:latin typeface="FreeFarsi" charset="0"/>
              </a:rPr>
              <a:t> </a:t>
            </a:r>
            <a:r>
              <a:rPr lang="en-US" altLang="fa-IR" sz="3600" b="1" dirty="0" err="1">
                <a:latin typeface="FreeFarsi" charset="0"/>
              </a:rPr>
              <a:t>صحیح</a:t>
            </a:r>
            <a:r>
              <a:rPr lang="en-US" altLang="fa-IR" sz="3600" b="1" dirty="0">
                <a:latin typeface="FreeFarsi" charset="0"/>
              </a:rPr>
              <a:t> </a:t>
            </a:r>
            <a:r>
              <a:rPr lang="en-US" altLang="fa-IR" sz="3600" b="1" dirty="0" err="1">
                <a:latin typeface="FreeFarsi" charset="0"/>
              </a:rPr>
              <a:t>آن</a:t>
            </a:r>
            <a:r>
              <a:rPr lang="en-US" altLang="fa-IR" sz="3600" b="1" dirty="0">
                <a:latin typeface="FreeFarsi" charset="0"/>
              </a:rPr>
              <a:t>!</a:t>
            </a:r>
            <a:r>
              <a:rPr lang="fa-IR" altLang="fa-IR" sz="3600" b="1" dirty="0">
                <a:latin typeface="FreeFarsi" charset="0"/>
              </a:rPr>
              <a:t> (پیش بینی  4 درجه افزایش دما)</a:t>
            </a:r>
          </a:p>
          <a:p>
            <a:pPr marL="0" indent="0" algn="r" rtl="1">
              <a:lnSpc>
                <a:spcPct val="120000"/>
              </a:lnSpc>
              <a:buNone/>
            </a:pPr>
            <a:endParaRPr lang="fa-IR" altLang="fa-IR" sz="3600" b="1" dirty="0">
              <a:latin typeface="FreeFarsi" charset="0"/>
            </a:endParaRPr>
          </a:p>
          <a:p>
            <a:pPr marL="742950" indent="-742950" algn="r" rtl="1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fa-IR" sz="3600" dirty="0">
                <a:latin typeface="FreeFarsi" charset="0"/>
              </a:rPr>
              <a:t>- </a:t>
            </a:r>
            <a:r>
              <a:rPr lang="ar-AE" altLang="fa-IR" sz="3600" b="1" dirty="0">
                <a:latin typeface="FreeFarsi" charset="0"/>
              </a:rPr>
              <a:t>هدر</a:t>
            </a:r>
            <a:r>
              <a:rPr lang="en-US" altLang="fa-IR" sz="3600" b="1" dirty="0">
                <a:latin typeface="FreeFarsi" charset="0"/>
              </a:rPr>
              <a:t> </a:t>
            </a:r>
            <a:r>
              <a:rPr lang="ar-AE" altLang="fa-IR" sz="3600" b="1" dirty="0">
                <a:latin typeface="FreeFarsi" charset="0"/>
              </a:rPr>
              <a:t>رفتن</a:t>
            </a:r>
            <a:r>
              <a:rPr lang="en-US" altLang="fa-IR" sz="3600" b="1" dirty="0">
                <a:latin typeface="FreeFarsi" charset="0"/>
              </a:rPr>
              <a:t> </a:t>
            </a:r>
            <a:r>
              <a:rPr lang="ar-AE" altLang="fa-IR" sz="3600" b="1" dirty="0">
                <a:solidFill>
                  <a:srgbClr val="FF0000"/>
                </a:solidFill>
                <a:latin typeface="FreeFarsi" charset="0"/>
              </a:rPr>
              <a:t>ارزش</a:t>
            </a:r>
            <a:r>
              <a:rPr lang="en-US" altLang="fa-IR" sz="3600" b="1" dirty="0">
                <a:solidFill>
                  <a:srgbClr val="FF0000"/>
                </a:solidFill>
                <a:latin typeface="FreeFarsi" charset="0"/>
              </a:rPr>
              <a:t> </a:t>
            </a:r>
            <a:r>
              <a:rPr lang="ar-AE" altLang="fa-IR" sz="3600" b="1" dirty="0">
                <a:solidFill>
                  <a:srgbClr val="FF0000"/>
                </a:solidFill>
                <a:latin typeface="FreeFarsi" charset="0"/>
              </a:rPr>
              <a:t>اقتصادی</a:t>
            </a:r>
            <a:r>
              <a:rPr lang="en-US" altLang="fa-IR" sz="3600" b="1" dirty="0">
                <a:solidFill>
                  <a:srgbClr val="FF0000"/>
                </a:solidFill>
                <a:latin typeface="FreeFarsi" charset="0"/>
              </a:rPr>
              <a:t> </a:t>
            </a:r>
            <a:r>
              <a:rPr lang="ar-AE" altLang="fa-IR" sz="3600" b="1" dirty="0">
                <a:solidFill>
                  <a:srgbClr val="FF0000"/>
                </a:solidFill>
                <a:latin typeface="FreeFarsi" charset="0"/>
              </a:rPr>
              <a:t>بالای</a:t>
            </a:r>
            <a:r>
              <a:rPr lang="en-US" altLang="fa-IR" sz="3600" b="1" dirty="0">
                <a:solidFill>
                  <a:srgbClr val="FF0000"/>
                </a:solidFill>
                <a:latin typeface="FreeFarsi" charset="0"/>
              </a:rPr>
              <a:t> </a:t>
            </a:r>
            <a:r>
              <a:rPr lang="ar-AE" altLang="fa-IR" sz="3600" b="1" dirty="0">
                <a:solidFill>
                  <a:srgbClr val="FF0000"/>
                </a:solidFill>
                <a:latin typeface="FreeFarsi" charset="0"/>
              </a:rPr>
              <a:t>زباله</a:t>
            </a:r>
            <a:r>
              <a:rPr lang="en-US" altLang="fa-IR" sz="3600" b="1" dirty="0">
                <a:solidFill>
                  <a:srgbClr val="FF0000"/>
                </a:solidFill>
                <a:latin typeface="FreeFarsi" charset="0"/>
              </a:rPr>
              <a:t> </a:t>
            </a:r>
            <a:r>
              <a:rPr lang="en-US" altLang="fa-IR" sz="3600" b="1" dirty="0" err="1">
                <a:latin typeface="FreeFarsi" charset="0"/>
              </a:rPr>
              <a:t>رها</a:t>
            </a:r>
            <a:r>
              <a:rPr lang="en-US" altLang="fa-IR" sz="3600" b="1" dirty="0">
                <a:latin typeface="FreeFarsi" charset="0"/>
              </a:rPr>
              <a:t> </a:t>
            </a:r>
            <a:r>
              <a:rPr lang="en-US" altLang="fa-IR" sz="3600" b="1" dirty="0" err="1">
                <a:latin typeface="FreeFarsi" charset="0"/>
              </a:rPr>
              <a:t>شده</a:t>
            </a:r>
            <a:r>
              <a:rPr lang="en-US" altLang="fa-IR" sz="3600" b="1" dirty="0">
                <a:latin typeface="FreeFarsi" charset="0"/>
              </a:rPr>
              <a:t> </a:t>
            </a:r>
            <a:r>
              <a:rPr lang="en-US" altLang="fa-IR" sz="3600" b="1" dirty="0" err="1">
                <a:latin typeface="FreeFarsi" charset="0"/>
              </a:rPr>
              <a:t>در</a:t>
            </a:r>
            <a:r>
              <a:rPr lang="en-US" altLang="fa-IR" sz="3600" b="1" dirty="0">
                <a:latin typeface="FreeFarsi" charset="0"/>
              </a:rPr>
              <a:t> </a:t>
            </a:r>
            <a:r>
              <a:rPr lang="en-US" altLang="fa-IR" sz="3600" b="1" dirty="0" err="1">
                <a:latin typeface="FreeFarsi" charset="0"/>
              </a:rPr>
              <a:t>طبیعت</a:t>
            </a:r>
            <a:r>
              <a:rPr lang="en-US" altLang="fa-IR" sz="3600" b="1" dirty="0">
                <a:latin typeface="FreeFarsi" charset="0"/>
              </a:rPr>
              <a:t>.</a:t>
            </a:r>
            <a:endParaRPr lang="fa-IR" altLang="fa-IR" sz="3600" b="1" dirty="0">
              <a:latin typeface="FreeFarsi" charset="0"/>
            </a:endParaRPr>
          </a:p>
          <a:p>
            <a:pPr marL="0" indent="0" algn="r" rtl="1">
              <a:lnSpc>
                <a:spcPct val="120000"/>
              </a:lnSpc>
              <a:buNone/>
            </a:pPr>
            <a:endParaRPr lang="en-US" altLang="fa-IR" sz="3600" dirty="0">
              <a:latin typeface="FreeFarsi" charset="0"/>
            </a:endParaRPr>
          </a:p>
          <a:p>
            <a:pPr marL="742950" indent="-742950" algn="r" rtl="1">
              <a:buFont typeface="+mj-lt"/>
              <a:buAutoNum type="arabicPeriod" startAt="3"/>
            </a:pPr>
            <a:endParaRPr lang="en-US" altLang="fa-IR" sz="3600" b="1" dirty="0">
              <a:latin typeface="FreeFarsi" charset="0"/>
            </a:endParaRPr>
          </a:p>
          <a:p>
            <a:pPr algn="r" rtl="1"/>
            <a:endParaRPr lang="fa-IR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2E64648D-D0E8-00F7-7AC9-644E323F1A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a-I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E16FD8-1E85-239B-B42E-8F08C7DCB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5" y="845503"/>
            <a:ext cx="7975600" cy="5981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C4441B-1394-FF48-7822-ED90B8F65B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499" y="5667091"/>
            <a:ext cx="5117734" cy="36555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809532" y="8905277"/>
            <a:ext cx="353023" cy="353023"/>
            <a:chOff x="1371600" y="6705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BBA18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8924885" y="3595528"/>
            <a:ext cx="6542771" cy="497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91"/>
              </a:lnSpc>
              <a:spcBef>
                <a:spcPct val="0"/>
              </a:spcBef>
            </a:pPr>
            <a:endParaRPr lang="en-US" sz="4800" b="1" u="none" dirty="0">
              <a:solidFill>
                <a:srgbClr val="FFFFFF"/>
              </a:solidFill>
              <a:latin typeface="Aileron Regular"/>
              <a:cs typeface="B Nazanin" panose="00000400000000000000" pitchFamily="2" charset="-78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924885" y="8750756"/>
            <a:ext cx="6542771" cy="497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91"/>
              </a:lnSpc>
              <a:spcBef>
                <a:spcPct val="0"/>
              </a:spcBef>
            </a:pPr>
            <a:endParaRPr lang="en-US" sz="4800" b="1" u="none" dirty="0">
              <a:solidFill>
                <a:srgbClr val="FFFFFF"/>
              </a:solidFill>
              <a:latin typeface="Aileron Regular"/>
              <a:cs typeface="B Nazanin" panose="00000400000000000000" pitchFamily="2" charset="-78"/>
            </a:endParaRP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2360CB54-3374-785E-159F-3A1F9DD3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6600" dirty="0" err="1">
                <a:solidFill>
                  <a:srgbClr val="ECF2FE"/>
                </a:solidFill>
                <a:latin typeface="Aileron Heavy Bold"/>
                <a:cs typeface="B Titr" panose="00000700000000000000" pitchFamily="2" charset="-78"/>
              </a:rPr>
              <a:t>راه‌حل</a:t>
            </a:r>
            <a:endParaRPr lang="fa-IR" sz="6600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08DD2C9-1C9D-1F6E-F30A-269E366F9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0" y="1866900"/>
            <a:ext cx="8534400" cy="6359332"/>
          </a:xfrm>
        </p:spPr>
        <p:txBody>
          <a:bodyPr>
            <a:normAutofit fontScale="92500" lnSpcReduction="20000"/>
          </a:bodyPr>
          <a:lstStyle/>
          <a:p>
            <a:pPr marL="514350" indent="-514350" algn="just">
              <a:lnSpc>
                <a:spcPct val="110000"/>
              </a:lnSpc>
              <a:buFont typeface="+mj-lt"/>
              <a:buAutoNum type="arabicPeriod"/>
            </a:pPr>
            <a:r>
              <a:rPr lang="fa-IR" sz="4400" dirty="0">
                <a:solidFill>
                  <a:schemeClr val="bg1"/>
                </a:solidFill>
              </a:rPr>
              <a:t>افزایش </a:t>
            </a:r>
            <a:r>
              <a:rPr lang="fa-IR" sz="4400" dirty="0">
                <a:solidFill>
                  <a:srgbClr val="FF0000"/>
                </a:solidFill>
              </a:rPr>
              <a:t>سرمایه</a:t>
            </a:r>
            <a:r>
              <a:rPr lang="fa-IR" sz="4400" dirty="0">
                <a:solidFill>
                  <a:schemeClr val="bg1"/>
                </a:solidFill>
              </a:rPr>
              <a:t> و </a:t>
            </a:r>
            <a:r>
              <a:rPr lang="fa-IR" sz="4400" dirty="0">
                <a:solidFill>
                  <a:srgbClr val="FF0000"/>
                </a:solidFill>
              </a:rPr>
              <a:t>حس همکاری </a:t>
            </a:r>
            <a:r>
              <a:rPr lang="fa-IR" sz="4400" dirty="0">
                <a:solidFill>
                  <a:schemeClr val="bg1"/>
                </a:solidFill>
              </a:rPr>
              <a:t>در مشتریان ( اعتبار درون برنامه ای و ایجاد بستر تعامل مبتنی بر اینترنت)</a:t>
            </a:r>
          </a:p>
          <a:p>
            <a:pPr marL="971550" lvl="1" indent="-571500" algn="just">
              <a:lnSpc>
                <a:spcPct val="110000"/>
              </a:lnSpc>
            </a:pPr>
            <a:r>
              <a:rPr lang="fa-IR" sz="4000" dirty="0">
                <a:solidFill>
                  <a:schemeClr val="bg1"/>
                </a:solidFill>
              </a:rPr>
              <a:t>توجه </a:t>
            </a:r>
            <a:r>
              <a:rPr lang="fa-IR" sz="4000" dirty="0">
                <a:solidFill>
                  <a:srgbClr val="FF0000"/>
                </a:solidFill>
              </a:rPr>
              <a:t>به مثلث توسعه پایدار</a:t>
            </a:r>
          </a:p>
          <a:p>
            <a:pPr marL="400050" lvl="1" indent="0" algn="just">
              <a:lnSpc>
                <a:spcPct val="110000"/>
              </a:lnSpc>
              <a:buNone/>
            </a:pPr>
            <a:endParaRPr lang="fa-IR" sz="4000" dirty="0">
              <a:solidFill>
                <a:schemeClr val="bg1"/>
              </a:solidFill>
            </a:endParaRPr>
          </a:p>
          <a:p>
            <a:pPr marL="514350" indent="-514350" algn="just">
              <a:lnSpc>
                <a:spcPct val="110000"/>
              </a:lnSpc>
              <a:buFont typeface="+mj-lt"/>
              <a:buAutoNum type="arabicPeriod"/>
            </a:pPr>
            <a:r>
              <a:rPr lang="fa-IR" sz="4400" dirty="0">
                <a:solidFill>
                  <a:schemeClr val="bg1"/>
                </a:solidFill>
              </a:rPr>
              <a:t>بهبود </a:t>
            </a:r>
            <a:r>
              <a:rPr lang="fa-IR" sz="4400" dirty="0">
                <a:solidFill>
                  <a:srgbClr val="FF0000"/>
                </a:solidFill>
              </a:rPr>
              <a:t>کیفیت،‌سرعت و کاهش </a:t>
            </a:r>
            <a:r>
              <a:rPr lang="fa-IR" sz="4400" dirty="0">
                <a:solidFill>
                  <a:schemeClr val="bg1"/>
                </a:solidFill>
              </a:rPr>
              <a:t>هزینه های </a:t>
            </a:r>
            <a:r>
              <a:rPr lang="fa-IR" sz="4400" dirty="0" err="1">
                <a:solidFill>
                  <a:schemeClr val="bg1"/>
                </a:solidFill>
              </a:rPr>
              <a:t>بازیافت</a:t>
            </a:r>
            <a:r>
              <a:rPr lang="fa-IR" sz="4400" dirty="0">
                <a:solidFill>
                  <a:schemeClr val="bg1"/>
                </a:solidFill>
              </a:rPr>
              <a:t> زباله، برای مشتریان و خریداران مواد </a:t>
            </a:r>
            <a:r>
              <a:rPr lang="fa-IR" sz="4400" dirty="0" err="1">
                <a:solidFill>
                  <a:schemeClr val="bg1"/>
                </a:solidFill>
              </a:rPr>
              <a:t>بازیافتی</a:t>
            </a:r>
            <a:endParaRPr lang="fa-IR" sz="4400" dirty="0">
              <a:solidFill>
                <a:schemeClr val="bg1"/>
              </a:solidFill>
            </a:endParaRPr>
          </a:p>
          <a:p>
            <a:pPr marL="971550" lvl="1" indent="-571500" algn="just">
              <a:lnSpc>
                <a:spcPct val="110000"/>
              </a:lnSpc>
            </a:pPr>
            <a:r>
              <a:rPr lang="fa-IR" sz="4000" dirty="0">
                <a:solidFill>
                  <a:schemeClr val="bg1"/>
                </a:solidFill>
              </a:rPr>
              <a:t>با مدل </a:t>
            </a:r>
            <a:r>
              <a:rPr lang="fa-IR" sz="4000" dirty="0">
                <a:solidFill>
                  <a:srgbClr val="FF0000"/>
                </a:solidFill>
              </a:rPr>
              <a:t>کسب کار </a:t>
            </a:r>
            <a:r>
              <a:rPr lang="fa-IR" sz="4000" dirty="0" err="1">
                <a:solidFill>
                  <a:srgbClr val="FF0000"/>
                </a:solidFill>
              </a:rPr>
              <a:t>اسنپ</a:t>
            </a:r>
            <a:endParaRPr lang="fa-IR" sz="4000" dirty="0">
              <a:solidFill>
                <a:srgbClr val="FF0000"/>
              </a:solidFill>
            </a:endParaRPr>
          </a:p>
          <a:p>
            <a:pPr marL="971550" lvl="1" indent="-571500" algn="just">
              <a:lnSpc>
                <a:spcPct val="110000"/>
              </a:lnSpc>
            </a:pPr>
            <a:r>
              <a:rPr lang="fa-IR" sz="4000" dirty="0">
                <a:solidFill>
                  <a:schemeClr val="bg1"/>
                </a:solidFill>
              </a:rPr>
              <a:t>سطل </a:t>
            </a:r>
            <a:r>
              <a:rPr lang="fa-IR" sz="4000" dirty="0">
                <a:solidFill>
                  <a:srgbClr val="FF0000"/>
                </a:solidFill>
              </a:rPr>
              <a:t>زباله هوشمند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61D574-D692-E707-96DF-3662CC1D96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93" r="4306"/>
          <a:stretch/>
        </p:blipFill>
        <p:spPr>
          <a:xfrm>
            <a:off x="914400" y="5634178"/>
            <a:ext cx="6735786" cy="46528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E61A2B-1C9B-A16B-26B8-9FDDF4310411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70258" y="342900"/>
            <a:ext cx="7940342" cy="512826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5CE4D5-70E0-080B-644C-6369F9B3FBF4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8407056" y="6438900"/>
            <a:ext cx="2794343" cy="292078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415190" y="1757262"/>
            <a:ext cx="6534084" cy="677247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773956" y="1358591"/>
            <a:ext cx="3784909" cy="7569818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415190" y="3350235"/>
            <a:ext cx="554805" cy="554805"/>
            <a:chOff x="0" y="0"/>
            <a:chExt cx="1708150" cy="17081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A74A8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6030642" y="7998416"/>
            <a:ext cx="343291" cy="343291"/>
            <a:chOff x="1371600" y="6705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A74A8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248153" y="1570192"/>
            <a:ext cx="374141" cy="374141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9C961471-92CF-0A3E-950B-CA1F870DD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25" y="128739"/>
            <a:ext cx="8229600" cy="1143000"/>
          </a:xfrm>
        </p:spPr>
        <p:txBody>
          <a:bodyPr>
            <a:normAutofit/>
          </a:bodyPr>
          <a:lstStyle/>
          <a:p>
            <a:r>
              <a:rPr lang="fa-IR" altLang="fa-IR" sz="6600" dirty="0">
                <a:latin typeface="FreeFarsi" charset="0"/>
              </a:rPr>
              <a:t>معرفی </a:t>
            </a:r>
            <a:r>
              <a:rPr lang="fa-IR" altLang="fa-IR" sz="6600" dirty="0">
                <a:solidFill>
                  <a:srgbClr val="FF0000"/>
                </a:solidFill>
                <a:latin typeface="FreeFarsi" charset="0"/>
              </a:rPr>
              <a:t>محصول</a:t>
            </a:r>
            <a:r>
              <a:rPr lang="fa-IR" altLang="fa-IR" sz="6600" dirty="0">
                <a:latin typeface="FreeFarsi" charset="0"/>
              </a:rPr>
              <a:t> و </a:t>
            </a:r>
            <a:r>
              <a:rPr lang="fa-IR" altLang="fa-IR" sz="6600" dirty="0">
                <a:solidFill>
                  <a:srgbClr val="FF0000"/>
                </a:solidFill>
                <a:latin typeface="FreeFarsi" charset="0"/>
              </a:rPr>
              <a:t>خدمت</a:t>
            </a:r>
            <a:endParaRPr lang="fa-IR" dirty="0">
              <a:solidFill>
                <a:srgbClr val="FF0000"/>
              </a:solidFill>
            </a:endParaRP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1F05E3CD-6686-D79F-6938-FA18CB1DD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4" y="1450757"/>
            <a:ext cx="8452137" cy="8651114"/>
          </a:xfr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15DAB1C2-F205-EDE9-C673-4556BF0E5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515" y="6926989"/>
            <a:ext cx="3016232" cy="2264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3283B506-814D-49FA-A29E-46AE259C7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8096" y="4844463"/>
            <a:ext cx="2943873" cy="1959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" name="Picture 7">
            <a:extLst>
              <a:ext uri="{FF2B5EF4-FFF2-40B4-BE49-F238E27FC236}">
                <a16:creationId xmlns:a16="http://schemas.microsoft.com/office/drawing/2014/main" id="{C69D34F2-DADB-019F-55B4-0A1EEDCF6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7527" y="2343004"/>
            <a:ext cx="2890838" cy="2377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B06821-0DB2-8F27-CD4F-76440EBAE2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533" y="1427897"/>
            <a:ext cx="2952919" cy="6562042"/>
          </a:xfrm>
          <a:prstGeom prst="rect">
            <a:avLst/>
          </a:prstGeom>
        </p:spPr>
      </p:pic>
      <p:sp>
        <p:nvSpPr>
          <p:cNvPr id="14" name="Title 14">
            <a:extLst>
              <a:ext uri="{FF2B5EF4-FFF2-40B4-BE49-F238E27FC236}">
                <a16:creationId xmlns:a16="http://schemas.microsoft.com/office/drawing/2014/main" id="{AD2203BC-32BC-6D32-A4D6-6DDC5D82E59C}"/>
              </a:ext>
            </a:extLst>
          </p:cNvPr>
          <p:cNvSpPr txBox="1">
            <a:spLocks/>
          </p:cNvSpPr>
          <p:nvPr/>
        </p:nvSpPr>
        <p:spPr>
          <a:xfrm>
            <a:off x="9041671" y="1266035"/>
            <a:ext cx="2866882" cy="517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B Titr" panose="00000700000000000000" pitchFamily="2" charset="-78"/>
              </a:defRPr>
            </a:lvl1pPr>
          </a:lstStyle>
          <a:p>
            <a:r>
              <a:rPr lang="fa-IR" sz="17600" dirty="0">
                <a:solidFill>
                  <a:srgbClr val="FF0000"/>
                </a:solidFill>
                <a:latin typeface="FreeFarsi" charset="0"/>
              </a:rPr>
              <a:t>کرایه چی</a:t>
            </a:r>
          </a:p>
          <a:p>
            <a:r>
              <a:rPr lang="fa-IR" dirty="0">
                <a:latin typeface="FreeFarsi" charset="0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F9B956-A75E-991F-232A-6E4EABFF02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074" y="1851418"/>
            <a:ext cx="3337086" cy="59590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4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id="5" name="Group 1">
            <a:extLst>
              <a:ext uri="{FF2B5EF4-FFF2-40B4-BE49-F238E27FC236}">
                <a16:creationId xmlns:a16="http://schemas.microsoft.com/office/drawing/2014/main" id="{2A3F8C46-4D4D-1DE9-1E84-AB20110FB3F3}"/>
              </a:ext>
            </a:extLst>
          </p:cNvPr>
          <p:cNvGrpSpPr/>
          <p:nvPr/>
        </p:nvGrpSpPr>
        <p:grpSpPr>
          <a:xfrm>
            <a:off x="8397000" y="9484200"/>
            <a:ext cx="1494720" cy="802800"/>
            <a:chOff x="8397000" y="9484200"/>
            <a:chExt cx="1494720" cy="802800"/>
          </a:xfrm>
        </p:grpSpPr>
        <p:sp>
          <p:nvSpPr>
            <p:cNvPr id="6" name="CustomShape 2">
              <a:extLst>
                <a:ext uri="{FF2B5EF4-FFF2-40B4-BE49-F238E27FC236}">
                  <a16:creationId xmlns:a16="http://schemas.microsoft.com/office/drawing/2014/main" id="{A52A7538-25B2-F5D6-04AD-317618CBC2C1}"/>
                </a:ext>
              </a:extLst>
            </p:cNvPr>
            <p:cNvSpPr/>
            <p:nvPr/>
          </p:nvSpPr>
          <p:spPr>
            <a:xfrm rot="10800000">
              <a:off x="8397000" y="9484200"/>
              <a:ext cx="1494720" cy="802800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7" name="Picture 4_1">
            <a:extLst>
              <a:ext uri="{FF2B5EF4-FFF2-40B4-BE49-F238E27FC236}">
                <a16:creationId xmlns:a16="http://schemas.microsoft.com/office/drawing/2014/main" id="{67B04858-7572-8DDC-E3BA-6F8F8C7016FF}"/>
              </a:ext>
            </a:extLst>
          </p:cNvPr>
          <p:cNvPicPr/>
          <p:nvPr/>
        </p:nvPicPr>
        <p:blipFill>
          <a:blip r:embed="rId4"/>
          <a:stretch/>
        </p:blipFill>
        <p:spPr>
          <a:xfrm rot="16200000">
            <a:off x="9004320" y="9806040"/>
            <a:ext cx="278640" cy="437760"/>
          </a:xfrm>
          <a:prstGeom prst="rect">
            <a:avLst/>
          </a:prstGeom>
          <a:ln>
            <a:noFill/>
          </a:ln>
        </p:spPr>
      </p:pic>
      <p:sp>
        <p:nvSpPr>
          <p:cNvPr id="8" name="CustomShape 3">
            <a:extLst>
              <a:ext uri="{FF2B5EF4-FFF2-40B4-BE49-F238E27FC236}">
                <a16:creationId xmlns:a16="http://schemas.microsoft.com/office/drawing/2014/main" id="{716AEEC4-3E76-0ABE-256B-0F60E9C5E88E}"/>
              </a:ext>
            </a:extLst>
          </p:cNvPr>
          <p:cNvSpPr/>
          <p:nvPr/>
        </p:nvSpPr>
        <p:spPr>
          <a:xfrm>
            <a:off x="544080" y="3742560"/>
            <a:ext cx="4911120" cy="15552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r" rtl="1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fa-IR" sz="3600" spc="-32" dirty="0">
                <a:solidFill>
                  <a:schemeClr val="bg1"/>
                </a:solidFill>
                <a:latin typeface="FreeFarsi"/>
                <a:cs typeface="B Titr" panose="00000700000000000000" pitchFamily="2" charset="-78"/>
              </a:rPr>
              <a:t>سهم</a:t>
            </a:r>
            <a:r>
              <a:rPr lang="fa-IR" sz="3600" spc="-32" dirty="0">
                <a:solidFill>
                  <a:srgbClr val="FF0000"/>
                </a:solidFill>
                <a:latin typeface="FreeFarsi"/>
                <a:cs typeface="B Titr" panose="00000700000000000000" pitchFamily="2" charset="-78"/>
              </a:rPr>
              <a:t> ۱٪</a:t>
            </a:r>
            <a:r>
              <a:rPr lang="fa-IR" sz="3600" spc="-32" dirty="0">
                <a:solidFill>
                  <a:schemeClr val="bg1"/>
                </a:solidFill>
                <a:latin typeface="FreeFarsi"/>
                <a:cs typeface="B Titr" panose="00000700000000000000" pitchFamily="2" charset="-78"/>
              </a:rPr>
              <a:t> از گردش مالی سالانه تفکیک زباله در تهران </a:t>
            </a:r>
            <a:r>
              <a:rPr lang="fa-IR" sz="3600" spc="-32" dirty="0">
                <a:solidFill>
                  <a:srgbClr val="FF0000"/>
                </a:solidFill>
                <a:latin typeface="FreeFarsi"/>
                <a:cs typeface="B Titr" panose="00000700000000000000" pitchFamily="2" charset="-78"/>
              </a:rPr>
              <a:t>دو هزار میلیارد </a:t>
            </a:r>
            <a:r>
              <a:rPr lang="fa-IR" sz="3600" spc="-32" dirty="0">
                <a:solidFill>
                  <a:schemeClr val="bg1"/>
                </a:solidFill>
                <a:latin typeface="FreeFarsi"/>
                <a:cs typeface="B Titr" panose="00000700000000000000" pitchFamily="2" charset="-78"/>
              </a:rPr>
              <a:t>تومان (ایسنا)</a:t>
            </a:r>
            <a:endParaRPr lang="en-US" sz="3600" b="0" strike="noStrike" spc="-1" dirty="0">
              <a:latin typeface="Arial"/>
              <a:cs typeface="B Titr" panose="00000700000000000000" pitchFamily="2" charset="-78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6EF133EB-B4C7-35D8-FC6F-4097DEC53998}"/>
              </a:ext>
            </a:extLst>
          </p:cNvPr>
          <p:cNvSpPr/>
          <p:nvPr/>
        </p:nvSpPr>
        <p:spPr>
          <a:xfrm>
            <a:off x="1028880" y="6616800"/>
            <a:ext cx="4911120" cy="1756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 rtl="1">
              <a:lnSpc>
                <a:spcPts val="3549"/>
              </a:lnSpc>
              <a:tabLst>
                <a:tab pos="0" algn="l"/>
              </a:tabLst>
            </a:pPr>
            <a:r>
              <a:rPr lang="fa-IR" sz="2500" b="0" strike="noStrike" spc="-1" dirty="0">
                <a:solidFill>
                  <a:schemeClr val="bg1"/>
                </a:solidFill>
                <a:latin typeface="Arial"/>
                <a:cs typeface="B Titr" panose="00000700000000000000" pitchFamily="2" charset="-78"/>
              </a:rPr>
              <a:t>کل بازار موجود :</a:t>
            </a:r>
          </a:p>
          <a:p>
            <a:pPr algn="ctr" rtl="1">
              <a:lnSpc>
                <a:spcPts val="3549"/>
              </a:lnSpc>
              <a:tabLst>
                <a:tab pos="0" algn="l"/>
              </a:tabLst>
            </a:pPr>
            <a:endParaRPr lang="fa-IR" sz="2500" b="0" strike="noStrike" spc="-1" dirty="0">
              <a:solidFill>
                <a:schemeClr val="bg1"/>
              </a:solidFill>
              <a:latin typeface="Arial"/>
              <a:cs typeface="B Titr" panose="00000700000000000000" pitchFamily="2" charset="-78"/>
            </a:endParaRPr>
          </a:p>
          <a:p>
            <a:pPr algn="ctr" rtl="1">
              <a:lnSpc>
                <a:spcPts val="3549"/>
              </a:lnSpc>
              <a:tabLst>
                <a:tab pos="0" algn="l"/>
              </a:tabLst>
            </a:pPr>
            <a:r>
              <a:rPr lang="fa-IR" sz="2500" b="0" strike="noStrike" spc="-1" dirty="0">
                <a:solidFill>
                  <a:schemeClr val="bg1"/>
                </a:solidFill>
                <a:latin typeface="Arial"/>
                <a:cs typeface="B Titr" panose="00000700000000000000" pitchFamily="2" charset="-78"/>
              </a:rPr>
              <a:t> میلیون تومان       ۲۰۰۰</a:t>
            </a:r>
            <a:r>
              <a:rPr lang="en-US" sz="2500" b="0" strike="noStrike" spc="-1" dirty="0">
                <a:solidFill>
                  <a:schemeClr val="bg1"/>
                </a:solidFill>
                <a:latin typeface="Arial"/>
                <a:cs typeface="B Titr" panose="00000700000000000000" pitchFamily="2" charset="-78"/>
              </a:rPr>
              <a:t>x </a:t>
            </a:r>
            <a:r>
              <a:rPr lang="fa-IR" sz="2500" b="0" strike="noStrike" spc="-1" dirty="0">
                <a:solidFill>
                  <a:schemeClr val="bg1"/>
                </a:solidFill>
                <a:latin typeface="Arial"/>
                <a:cs typeface="B Titr" panose="00000700000000000000" pitchFamily="2" charset="-78"/>
              </a:rPr>
              <a:t>۱%=۲۰۰  </a:t>
            </a:r>
          </a:p>
          <a:p>
            <a:pPr algn="ctr" rtl="1">
              <a:lnSpc>
                <a:spcPts val="3549"/>
              </a:lnSpc>
              <a:tabLst>
                <a:tab pos="0" algn="l"/>
              </a:tabLst>
            </a:pPr>
            <a:r>
              <a:rPr lang="en-US" sz="2500" b="0" strike="noStrike" spc="-1" dirty="0">
                <a:solidFill>
                  <a:schemeClr val="bg1"/>
                </a:solidFill>
                <a:latin typeface="Arial"/>
                <a:cs typeface="B Titr" panose="00000700000000000000" pitchFamily="2" charset="-78"/>
              </a:rPr>
              <a:t>(TAM)</a:t>
            </a: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31E6D447-789A-502C-2B73-74B982590A4A}"/>
              </a:ext>
            </a:extLst>
          </p:cNvPr>
          <p:cNvGrpSpPr/>
          <p:nvPr/>
        </p:nvGrpSpPr>
        <p:grpSpPr>
          <a:xfrm>
            <a:off x="4893840" y="1380240"/>
            <a:ext cx="8499600" cy="2054520"/>
            <a:chOff x="4893840" y="1380240"/>
            <a:chExt cx="8499600" cy="2054520"/>
          </a:xfrm>
        </p:grpSpPr>
        <p:sp>
          <p:nvSpPr>
            <p:cNvPr id="11" name="CustomShape 6">
              <a:extLst>
                <a:ext uri="{FF2B5EF4-FFF2-40B4-BE49-F238E27FC236}">
                  <a16:creationId xmlns:a16="http://schemas.microsoft.com/office/drawing/2014/main" id="{19450FBB-AB80-6AED-D063-04438EEBC025}"/>
                </a:ext>
              </a:extLst>
            </p:cNvPr>
            <p:cNvSpPr/>
            <p:nvPr/>
          </p:nvSpPr>
          <p:spPr>
            <a:xfrm>
              <a:off x="4893840" y="1380240"/>
              <a:ext cx="8499600" cy="825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 algn="ctr">
                <a:lnSpc>
                  <a:spcPts val="6500"/>
                </a:lnSpc>
                <a:tabLst>
                  <a:tab pos="0" algn="l"/>
                </a:tabLst>
              </a:pPr>
              <a:r>
                <a:rPr lang="fa-IR" sz="8000" b="0" strike="noStrike" spc="-52" dirty="0">
                  <a:solidFill>
                    <a:srgbClr val="ECF2FE"/>
                  </a:solidFill>
                  <a:latin typeface="Aileron Regular Bold"/>
                  <a:cs typeface="B Titr"/>
                </a:rPr>
                <a:t>اندازه بازار داخلی</a:t>
              </a:r>
              <a:endParaRPr lang="en-US" sz="8000" b="0" strike="noStrike" spc="-1" dirty="0">
                <a:latin typeface="Arial"/>
              </a:endParaRPr>
            </a:p>
          </p:txBody>
        </p:sp>
        <p:sp>
          <p:nvSpPr>
            <p:cNvPr id="12" name="CustomShape 7">
              <a:extLst>
                <a:ext uri="{FF2B5EF4-FFF2-40B4-BE49-F238E27FC236}">
                  <a16:creationId xmlns:a16="http://schemas.microsoft.com/office/drawing/2014/main" id="{B6FA4108-5233-7057-A65F-18790E875FB8}"/>
                </a:ext>
              </a:extLst>
            </p:cNvPr>
            <p:cNvSpPr/>
            <p:nvPr/>
          </p:nvSpPr>
          <p:spPr>
            <a:xfrm>
              <a:off x="4893840" y="2497680"/>
              <a:ext cx="8499600" cy="937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3751640B-7E31-D0D3-9BE8-FB7ED20F4845}"/>
              </a:ext>
            </a:extLst>
          </p:cNvPr>
          <p:cNvGrpSpPr/>
          <p:nvPr/>
        </p:nvGrpSpPr>
        <p:grpSpPr>
          <a:xfrm>
            <a:off x="1041120" y="6055920"/>
            <a:ext cx="4893480" cy="253080"/>
            <a:chOff x="1041120" y="6055920"/>
            <a:chExt cx="4893480" cy="253080"/>
          </a:xfrm>
        </p:grpSpPr>
        <p:sp>
          <p:nvSpPr>
            <p:cNvPr id="14" name="CustomShape 9">
              <a:extLst>
                <a:ext uri="{FF2B5EF4-FFF2-40B4-BE49-F238E27FC236}">
                  <a16:creationId xmlns:a16="http://schemas.microsoft.com/office/drawing/2014/main" id="{0D742506-0D25-3F26-4D0D-D9224C1A3EC3}"/>
                </a:ext>
              </a:extLst>
            </p:cNvPr>
            <p:cNvSpPr/>
            <p:nvPr/>
          </p:nvSpPr>
          <p:spPr>
            <a:xfrm>
              <a:off x="1041120" y="6055920"/>
              <a:ext cx="4893480" cy="253080"/>
            </a:xfrm>
            <a:custGeom>
              <a:avLst/>
              <a:gdLst/>
              <a:ahLst/>
              <a:cxnLst/>
              <a:rect l="l" t="t" r="r" b="b"/>
              <a:pathLst>
                <a:path w="6960195" h="360680">
                  <a:moveTo>
                    <a:pt x="6960195" y="180340"/>
                  </a:moveTo>
                  <a:cubicBezTo>
                    <a:pt x="6960195" y="81280"/>
                    <a:pt x="6880185" y="0"/>
                    <a:pt x="6779855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779855" y="360680"/>
                  </a:lnTo>
                  <a:cubicBezTo>
                    <a:pt x="6878915" y="360680"/>
                    <a:pt x="6960195" y="279400"/>
                    <a:pt x="6960195" y="180340"/>
                  </a:cubicBezTo>
                  <a:close/>
                </a:path>
              </a:pathLst>
            </a:custGeom>
            <a:solidFill>
              <a:srgbClr val="08104D">
                <a:alpha val="1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51F0466D-4197-E67A-2738-43F7AE899BA1}"/>
              </a:ext>
            </a:extLst>
          </p:cNvPr>
          <p:cNvGrpSpPr/>
          <p:nvPr/>
        </p:nvGrpSpPr>
        <p:grpSpPr>
          <a:xfrm>
            <a:off x="1041120" y="6055920"/>
            <a:ext cx="4351320" cy="253080"/>
            <a:chOff x="1041120" y="6055920"/>
            <a:chExt cx="4351320" cy="253080"/>
          </a:xfrm>
        </p:grpSpPr>
        <p:sp>
          <p:nvSpPr>
            <p:cNvPr id="16" name="CustomShape 11">
              <a:extLst>
                <a:ext uri="{FF2B5EF4-FFF2-40B4-BE49-F238E27FC236}">
                  <a16:creationId xmlns:a16="http://schemas.microsoft.com/office/drawing/2014/main" id="{11804B53-FBC3-4826-F987-FA886CCC7487}"/>
                </a:ext>
              </a:extLst>
            </p:cNvPr>
            <p:cNvSpPr/>
            <p:nvPr/>
          </p:nvSpPr>
          <p:spPr>
            <a:xfrm>
              <a:off x="1041120" y="6055920"/>
              <a:ext cx="4351320" cy="253080"/>
            </a:xfrm>
            <a:custGeom>
              <a:avLst/>
              <a:gdLst/>
              <a:ahLst/>
              <a:cxnLst/>
              <a:rect l="l" t="t" r="r" b="b"/>
              <a:pathLst>
                <a:path w="6189102" h="360680">
                  <a:moveTo>
                    <a:pt x="6189102" y="180340"/>
                  </a:moveTo>
                  <a:cubicBezTo>
                    <a:pt x="6189102" y="81280"/>
                    <a:pt x="6109091" y="0"/>
                    <a:pt x="600876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008761" y="360680"/>
                  </a:lnTo>
                  <a:cubicBezTo>
                    <a:pt x="6107821" y="360680"/>
                    <a:pt x="6189101" y="279400"/>
                    <a:pt x="6189101" y="180340"/>
                  </a:cubicBezTo>
                  <a:close/>
                </a:path>
              </a:pathLst>
            </a:custGeom>
            <a:solidFill>
              <a:srgbClr val="FBBA18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7" name="CustomShape 12">
            <a:extLst>
              <a:ext uri="{FF2B5EF4-FFF2-40B4-BE49-F238E27FC236}">
                <a16:creationId xmlns:a16="http://schemas.microsoft.com/office/drawing/2014/main" id="{85A861B4-02CC-F06B-92FF-86B4ED0EEA8A}"/>
              </a:ext>
            </a:extLst>
          </p:cNvPr>
          <p:cNvSpPr/>
          <p:nvPr/>
        </p:nvSpPr>
        <p:spPr>
          <a:xfrm>
            <a:off x="6445860" y="3670200"/>
            <a:ext cx="4911120" cy="18627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r" rtl="1">
              <a:lnSpc>
                <a:spcPct val="8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fa-IR" sz="3600" b="0" strike="noStrike" spc="-32" dirty="0">
                <a:solidFill>
                  <a:schemeClr val="bg1"/>
                </a:solidFill>
                <a:latin typeface="FreeFarsi"/>
                <a:cs typeface="B Titr" panose="00000700000000000000" pitchFamily="2" charset="-78"/>
              </a:rPr>
              <a:t> حق عضویت ماهانه </a:t>
            </a:r>
            <a:r>
              <a:rPr lang="fa-IR" sz="3600" b="0" strike="noStrike" spc="-32" dirty="0">
                <a:solidFill>
                  <a:srgbClr val="FF0000"/>
                </a:solidFill>
                <a:latin typeface="FreeFarsi"/>
                <a:cs typeface="B Titr" panose="00000700000000000000" pitchFamily="2" charset="-78"/>
              </a:rPr>
              <a:t>۱۰،۰۰۰ تومان </a:t>
            </a:r>
            <a:r>
              <a:rPr lang="fa-IR" sz="3600" b="0" strike="noStrike" spc="-32" dirty="0">
                <a:solidFill>
                  <a:schemeClr val="bg1"/>
                </a:solidFill>
                <a:latin typeface="FreeFarsi"/>
                <a:cs typeface="B Titr" panose="00000700000000000000" pitchFamily="2" charset="-78"/>
              </a:rPr>
              <a:t>برای حدود </a:t>
            </a:r>
            <a:r>
              <a:rPr lang="fa-IR" sz="3600" b="0" strike="noStrike" spc="-32" dirty="0">
                <a:solidFill>
                  <a:srgbClr val="FF0000"/>
                </a:solidFill>
                <a:latin typeface="FreeFarsi"/>
                <a:cs typeface="B Titr" panose="00000700000000000000" pitchFamily="2" charset="-78"/>
              </a:rPr>
              <a:t>۲۵۰۰۰</a:t>
            </a:r>
            <a:r>
              <a:rPr lang="en-US" sz="3600" b="0" strike="noStrike" spc="-32" dirty="0">
                <a:solidFill>
                  <a:srgbClr val="FF0000"/>
                </a:solidFill>
                <a:latin typeface="FreeFarsi"/>
                <a:cs typeface="B Titr" panose="00000700000000000000" pitchFamily="2" charset="-78"/>
              </a:rPr>
              <a:t>  </a:t>
            </a:r>
            <a:r>
              <a:rPr lang="fa-IR" sz="3600" b="0" strike="noStrike" spc="-32" dirty="0">
                <a:solidFill>
                  <a:srgbClr val="FF0000"/>
                </a:solidFill>
                <a:latin typeface="FreeFarsi"/>
                <a:cs typeface="B Titr" panose="00000700000000000000" pitchFamily="2" charset="-78"/>
              </a:rPr>
              <a:t>نفر </a:t>
            </a:r>
            <a:r>
              <a:rPr lang="fa-IR" sz="3600" b="0" strike="noStrike" spc="-32" dirty="0">
                <a:solidFill>
                  <a:schemeClr val="bg1"/>
                </a:solidFill>
                <a:latin typeface="FreeFarsi"/>
                <a:cs typeface="B Titr" panose="00000700000000000000" pitchFamily="2" charset="-78"/>
              </a:rPr>
              <a:t>نیروی کار فعال در جمع اوری </a:t>
            </a:r>
            <a:r>
              <a:rPr lang="fa-IR" sz="3600" b="0" strike="noStrike" spc="-32" dirty="0" err="1">
                <a:solidFill>
                  <a:schemeClr val="bg1"/>
                </a:solidFill>
                <a:latin typeface="FreeFarsi"/>
                <a:cs typeface="B Titr" panose="00000700000000000000" pitchFamily="2" charset="-78"/>
              </a:rPr>
              <a:t>پسماند</a:t>
            </a:r>
            <a:r>
              <a:rPr lang="fa-IR" sz="3600" b="0" strike="noStrike" spc="-32" dirty="0">
                <a:solidFill>
                  <a:schemeClr val="bg1"/>
                </a:solidFill>
                <a:latin typeface="FreeFarsi"/>
                <a:cs typeface="B Titr" panose="00000700000000000000" pitchFamily="2" charset="-78"/>
              </a:rPr>
              <a:t> در تهران</a:t>
            </a:r>
            <a:endParaRPr lang="en-US" sz="3600" b="0" strike="noStrike" spc="-1" dirty="0">
              <a:solidFill>
                <a:schemeClr val="bg1"/>
              </a:solidFill>
              <a:latin typeface="Arial"/>
              <a:cs typeface="B Titr" panose="00000700000000000000" pitchFamily="2" charset="-78"/>
            </a:endParaRPr>
          </a:p>
        </p:txBody>
      </p:sp>
      <p:sp>
        <p:nvSpPr>
          <p:cNvPr id="18" name="CustomShape 13">
            <a:extLst>
              <a:ext uri="{FF2B5EF4-FFF2-40B4-BE49-F238E27FC236}">
                <a16:creationId xmlns:a16="http://schemas.microsoft.com/office/drawing/2014/main" id="{0CE6EAA4-FDB5-A706-9931-47BB2541926A}"/>
              </a:ext>
            </a:extLst>
          </p:cNvPr>
          <p:cNvSpPr/>
          <p:nvPr/>
        </p:nvSpPr>
        <p:spPr>
          <a:xfrm>
            <a:off x="6688080" y="6616800"/>
            <a:ext cx="4911120" cy="17793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 rtl="1">
              <a:lnSpc>
                <a:spcPts val="3549"/>
              </a:lnSpc>
              <a:tabLst>
                <a:tab pos="0" algn="l"/>
              </a:tabLst>
            </a:pPr>
            <a:r>
              <a:rPr lang="fa-IR" sz="2500" b="0" strike="noStrike" spc="-1" dirty="0">
                <a:solidFill>
                  <a:schemeClr val="bg1"/>
                </a:solidFill>
                <a:latin typeface="Arial"/>
                <a:cs typeface="B Titr" panose="00000700000000000000" pitchFamily="2" charset="-78"/>
              </a:rPr>
              <a:t>بازار موجود و قابل استفاده:</a:t>
            </a:r>
          </a:p>
          <a:p>
            <a:pPr algn="ctr" rtl="1">
              <a:lnSpc>
                <a:spcPts val="3549"/>
              </a:lnSpc>
              <a:tabLst>
                <a:tab pos="0" algn="l"/>
              </a:tabLst>
            </a:pPr>
            <a:endParaRPr lang="fa-IR" sz="2500" b="0" strike="noStrike" spc="-1" dirty="0">
              <a:solidFill>
                <a:schemeClr val="bg1"/>
              </a:solidFill>
              <a:latin typeface="Arial"/>
              <a:cs typeface="B Titr" panose="00000700000000000000" pitchFamily="2" charset="-78"/>
            </a:endParaRPr>
          </a:p>
          <a:p>
            <a:pPr algn="ctr" rtl="1">
              <a:lnSpc>
                <a:spcPts val="3549"/>
              </a:lnSpc>
              <a:tabLst>
                <a:tab pos="0" algn="l"/>
              </a:tabLst>
            </a:pPr>
            <a:r>
              <a:rPr lang="fa-IR" sz="2500" b="0" strike="noStrike" spc="-1" dirty="0">
                <a:solidFill>
                  <a:schemeClr val="bg1"/>
                </a:solidFill>
                <a:latin typeface="Arial"/>
                <a:cs typeface="B Titr" panose="00000700000000000000" pitchFamily="2" charset="-78"/>
              </a:rPr>
              <a:t> میلیون تومان 250  </a:t>
            </a:r>
          </a:p>
          <a:p>
            <a:pPr algn="ctr" rtl="1">
              <a:lnSpc>
                <a:spcPts val="3549"/>
              </a:lnSpc>
              <a:tabLst>
                <a:tab pos="0" algn="l"/>
              </a:tabLst>
            </a:pPr>
            <a:r>
              <a:rPr lang="en-US" sz="2500" spc="-1" dirty="0">
                <a:solidFill>
                  <a:schemeClr val="bg1"/>
                </a:solidFill>
                <a:latin typeface="Arial"/>
                <a:cs typeface="B Titr" panose="00000700000000000000" pitchFamily="2" charset="-78"/>
              </a:rPr>
              <a:t>(</a:t>
            </a:r>
            <a:r>
              <a:rPr lang="en-US" sz="2500" b="0" strike="noStrike" spc="-1" dirty="0">
                <a:solidFill>
                  <a:schemeClr val="bg1"/>
                </a:solidFill>
                <a:latin typeface="Arial"/>
                <a:cs typeface="B Titr" panose="00000700000000000000" pitchFamily="2" charset="-78"/>
              </a:rPr>
              <a:t>SAM)</a:t>
            </a:r>
          </a:p>
        </p:txBody>
      </p:sp>
      <p:grpSp>
        <p:nvGrpSpPr>
          <p:cNvPr id="19" name="Group 14">
            <a:extLst>
              <a:ext uri="{FF2B5EF4-FFF2-40B4-BE49-F238E27FC236}">
                <a16:creationId xmlns:a16="http://schemas.microsoft.com/office/drawing/2014/main" id="{ADA352FC-44B1-14AE-AD90-4267012AEA9E}"/>
              </a:ext>
            </a:extLst>
          </p:cNvPr>
          <p:cNvGrpSpPr/>
          <p:nvPr/>
        </p:nvGrpSpPr>
        <p:grpSpPr>
          <a:xfrm>
            <a:off x="6700680" y="6055920"/>
            <a:ext cx="4893480" cy="253080"/>
            <a:chOff x="6700680" y="6055920"/>
            <a:chExt cx="4893480" cy="253080"/>
          </a:xfrm>
        </p:grpSpPr>
        <p:sp>
          <p:nvSpPr>
            <p:cNvPr id="20" name="CustomShape 15">
              <a:extLst>
                <a:ext uri="{FF2B5EF4-FFF2-40B4-BE49-F238E27FC236}">
                  <a16:creationId xmlns:a16="http://schemas.microsoft.com/office/drawing/2014/main" id="{1E877727-498D-C3BE-078C-B4DA20FD017F}"/>
                </a:ext>
              </a:extLst>
            </p:cNvPr>
            <p:cNvSpPr/>
            <p:nvPr/>
          </p:nvSpPr>
          <p:spPr>
            <a:xfrm>
              <a:off x="6700680" y="6055920"/>
              <a:ext cx="4893480" cy="253080"/>
            </a:xfrm>
            <a:custGeom>
              <a:avLst/>
              <a:gdLst/>
              <a:ahLst/>
              <a:cxnLst/>
              <a:rect l="l" t="t" r="r" b="b"/>
              <a:pathLst>
                <a:path w="6960195" h="360680">
                  <a:moveTo>
                    <a:pt x="6960195" y="180340"/>
                  </a:moveTo>
                  <a:cubicBezTo>
                    <a:pt x="6960195" y="81280"/>
                    <a:pt x="6880185" y="0"/>
                    <a:pt x="6779855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779855" y="360680"/>
                  </a:lnTo>
                  <a:cubicBezTo>
                    <a:pt x="6878915" y="360680"/>
                    <a:pt x="6960195" y="279400"/>
                    <a:pt x="6960195" y="180340"/>
                  </a:cubicBezTo>
                  <a:close/>
                </a:path>
              </a:pathLst>
            </a:custGeom>
            <a:solidFill>
              <a:srgbClr val="08104D">
                <a:alpha val="1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1" name="Group 16">
            <a:extLst>
              <a:ext uri="{FF2B5EF4-FFF2-40B4-BE49-F238E27FC236}">
                <a16:creationId xmlns:a16="http://schemas.microsoft.com/office/drawing/2014/main" id="{F2AC6CAE-4666-0B18-B93B-36CF5ECC7D95}"/>
              </a:ext>
            </a:extLst>
          </p:cNvPr>
          <p:cNvGrpSpPr/>
          <p:nvPr/>
        </p:nvGrpSpPr>
        <p:grpSpPr>
          <a:xfrm>
            <a:off x="6700680" y="6055920"/>
            <a:ext cx="3974760" cy="253080"/>
            <a:chOff x="6700680" y="6055920"/>
            <a:chExt cx="3974760" cy="253080"/>
          </a:xfrm>
        </p:grpSpPr>
        <p:sp>
          <p:nvSpPr>
            <p:cNvPr id="22" name="CustomShape 17">
              <a:extLst>
                <a:ext uri="{FF2B5EF4-FFF2-40B4-BE49-F238E27FC236}">
                  <a16:creationId xmlns:a16="http://schemas.microsoft.com/office/drawing/2014/main" id="{0DD3A4AF-0BA3-8C87-D4E1-AC17C800FA3A}"/>
                </a:ext>
              </a:extLst>
            </p:cNvPr>
            <p:cNvSpPr/>
            <p:nvPr/>
          </p:nvSpPr>
          <p:spPr>
            <a:xfrm>
              <a:off x="6700680" y="6055920"/>
              <a:ext cx="3974760" cy="253080"/>
            </a:xfrm>
            <a:custGeom>
              <a:avLst/>
              <a:gdLst/>
              <a:ahLst/>
              <a:cxnLst/>
              <a:rect l="l" t="t" r="r" b="b"/>
              <a:pathLst>
                <a:path w="5653882" h="360680">
                  <a:moveTo>
                    <a:pt x="5653882" y="180340"/>
                  </a:moveTo>
                  <a:cubicBezTo>
                    <a:pt x="5653882" y="81280"/>
                    <a:pt x="5573872" y="0"/>
                    <a:pt x="547354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5473541" y="360680"/>
                  </a:lnTo>
                  <a:cubicBezTo>
                    <a:pt x="5572601" y="360680"/>
                    <a:pt x="5653882" y="279400"/>
                    <a:pt x="5653882" y="180340"/>
                  </a:cubicBezTo>
                  <a:close/>
                </a:path>
              </a:pathLst>
            </a:custGeom>
            <a:solidFill>
              <a:srgbClr val="FBBA18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" name="CustomShape 18">
            <a:extLst>
              <a:ext uri="{FF2B5EF4-FFF2-40B4-BE49-F238E27FC236}">
                <a16:creationId xmlns:a16="http://schemas.microsoft.com/office/drawing/2014/main" id="{59C63A36-7837-5414-50E0-5DCBACD0432A}"/>
              </a:ext>
            </a:extLst>
          </p:cNvPr>
          <p:cNvSpPr/>
          <p:nvPr/>
        </p:nvSpPr>
        <p:spPr>
          <a:xfrm>
            <a:off x="12115800" y="3818735"/>
            <a:ext cx="4911120" cy="14029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r" rtl="1">
              <a:lnSpc>
                <a:spcPct val="8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fa-IR" sz="3600" b="0" strike="noStrike" spc="-1" dirty="0">
                <a:solidFill>
                  <a:schemeClr val="bg1"/>
                </a:solidFill>
                <a:latin typeface="Arial"/>
                <a:cs typeface="B Titr" panose="00000700000000000000" pitchFamily="2" charset="-78"/>
              </a:rPr>
              <a:t> حق عضویت ماهانه </a:t>
            </a:r>
            <a:r>
              <a:rPr lang="fa-IR" sz="3600" b="0" strike="noStrike" spc="-1" dirty="0">
                <a:solidFill>
                  <a:srgbClr val="FF0000"/>
                </a:solidFill>
                <a:latin typeface="Arial"/>
                <a:cs typeface="B Titr" panose="00000700000000000000" pitchFamily="2" charset="-78"/>
              </a:rPr>
              <a:t>۱۰،۰۰۰</a:t>
            </a:r>
            <a:r>
              <a:rPr lang="fa-IR" sz="3600" b="0" strike="noStrike" spc="-1" dirty="0">
                <a:solidFill>
                  <a:schemeClr val="bg1"/>
                </a:solidFill>
                <a:latin typeface="Arial"/>
                <a:cs typeface="B Titr" panose="00000700000000000000" pitchFamily="2" charset="-78"/>
              </a:rPr>
              <a:t> تومان برای حدود </a:t>
            </a:r>
            <a:r>
              <a:rPr lang="fa-IR" sz="3600" b="0" strike="noStrike" spc="-1" dirty="0">
                <a:solidFill>
                  <a:srgbClr val="FF0000"/>
                </a:solidFill>
                <a:latin typeface="Arial"/>
                <a:cs typeface="B Titr" panose="00000700000000000000" pitchFamily="2" charset="-78"/>
              </a:rPr>
              <a:t>۳۰۰۰</a:t>
            </a:r>
            <a:r>
              <a:rPr lang="fa-IR" sz="3600" b="0" strike="noStrike" spc="-1" dirty="0">
                <a:solidFill>
                  <a:schemeClr val="bg1"/>
                </a:solidFill>
                <a:latin typeface="Arial"/>
                <a:cs typeface="B Titr" panose="00000700000000000000" pitchFamily="2" charset="-78"/>
              </a:rPr>
              <a:t> عضو در پایان ۱۳ ماه </a:t>
            </a:r>
            <a:endParaRPr lang="en-US" sz="3600" b="0" strike="noStrike" spc="-1" dirty="0">
              <a:solidFill>
                <a:schemeClr val="bg1"/>
              </a:solidFill>
              <a:latin typeface="Arial"/>
              <a:cs typeface="B Titr" panose="00000700000000000000" pitchFamily="2" charset="-78"/>
            </a:endParaRPr>
          </a:p>
        </p:txBody>
      </p:sp>
      <p:sp>
        <p:nvSpPr>
          <p:cNvPr id="24" name="CustomShape 19">
            <a:extLst>
              <a:ext uri="{FF2B5EF4-FFF2-40B4-BE49-F238E27FC236}">
                <a16:creationId xmlns:a16="http://schemas.microsoft.com/office/drawing/2014/main" id="{6EFED309-7439-8ED9-57F5-703E3B5DD2C0}"/>
              </a:ext>
            </a:extLst>
          </p:cNvPr>
          <p:cNvSpPr/>
          <p:nvPr/>
        </p:nvSpPr>
        <p:spPr>
          <a:xfrm>
            <a:off x="12347640" y="6616800"/>
            <a:ext cx="4911120" cy="180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 rtl="1">
              <a:lnSpc>
                <a:spcPts val="3549"/>
              </a:lnSpc>
              <a:tabLst>
                <a:tab pos="0" algn="l"/>
              </a:tabLst>
            </a:pPr>
            <a:r>
              <a:rPr lang="fa-IR" sz="2500" b="0" strike="noStrike" spc="-1" dirty="0">
                <a:solidFill>
                  <a:srgbClr val="ECF2FE"/>
                </a:solidFill>
                <a:latin typeface="Aileron Regular"/>
                <a:cs typeface="B Titr" panose="00000700000000000000" pitchFamily="2" charset="-78"/>
              </a:rPr>
              <a:t>بازار قابل دستیابی و قابل استفاده:</a:t>
            </a:r>
            <a:endParaRPr lang="en-US" sz="2500" b="0" strike="noStrike" spc="-1" dirty="0">
              <a:latin typeface="Arial"/>
              <a:cs typeface="B Titr" panose="00000700000000000000" pitchFamily="2" charset="-78"/>
            </a:endParaRPr>
          </a:p>
          <a:p>
            <a:pPr algn="ctr" rtl="1">
              <a:lnSpc>
                <a:spcPts val="3549"/>
              </a:lnSpc>
              <a:tabLst>
                <a:tab pos="0" algn="l"/>
              </a:tabLst>
            </a:pPr>
            <a:endParaRPr lang="en-US" sz="2500" b="0" strike="noStrike" spc="-1" dirty="0">
              <a:latin typeface="Arial"/>
              <a:cs typeface="B Titr" panose="00000700000000000000" pitchFamily="2" charset="-78"/>
            </a:endParaRPr>
          </a:p>
          <a:p>
            <a:pPr algn="ctr" rtl="1">
              <a:lnSpc>
                <a:spcPts val="3549"/>
              </a:lnSpc>
              <a:tabLst>
                <a:tab pos="0" algn="l"/>
              </a:tabLst>
            </a:pPr>
            <a:r>
              <a:rPr lang="fa-IR" sz="2500" b="0" strike="noStrike" spc="-1" dirty="0">
                <a:solidFill>
                  <a:srgbClr val="ECF2FE"/>
                </a:solidFill>
                <a:latin typeface="Aileron Regular"/>
                <a:cs typeface="B Titr" panose="00000700000000000000" pitchFamily="2" charset="-78"/>
              </a:rPr>
              <a:t>میلیون تومان  ۴۸</a:t>
            </a:r>
            <a:endParaRPr lang="en-US" sz="2500" b="0" strike="noStrike" spc="-1" dirty="0">
              <a:latin typeface="Arial"/>
              <a:cs typeface="B Titr" panose="00000700000000000000" pitchFamily="2" charset="-78"/>
            </a:endParaRPr>
          </a:p>
          <a:p>
            <a:pPr algn="ctr" rtl="1">
              <a:lnSpc>
                <a:spcPts val="3549"/>
              </a:lnSpc>
              <a:tabLst>
                <a:tab pos="0" algn="l"/>
              </a:tabLst>
            </a:pPr>
            <a:r>
              <a:rPr lang="en-US" sz="2500" b="0" strike="noStrike" spc="-1" dirty="0">
                <a:solidFill>
                  <a:srgbClr val="ECF2FE"/>
                </a:solidFill>
                <a:latin typeface="Aileron Regular"/>
                <a:cs typeface="B Titr" panose="00000700000000000000" pitchFamily="2" charset="-78"/>
              </a:rPr>
              <a:t>(SOM)</a:t>
            </a:r>
            <a:endParaRPr lang="en-US" sz="2500" b="0" strike="noStrike" spc="-1" dirty="0">
              <a:latin typeface="Arial"/>
              <a:cs typeface="B Titr" panose="00000700000000000000" pitchFamily="2" charset="-78"/>
            </a:endParaRPr>
          </a:p>
        </p:txBody>
      </p:sp>
      <p:grpSp>
        <p:nvGrpSpPr>
          <p:cNvPr id="25" name="Group 20">
            <a:extLst>
              <a:ext uri="{FF2B5EF4-FFF2-40B4-BE49-F238E27FC236}">
                <a16:creationId xmlns:a16="http://schemas.microsoft.com/office/drawing/2014/main" id="{0BED1110-720C-681F-914A-61BF9CF0356F}"/>
              </a:ext>
            </a:extLst>
          </p:cNvPr>
          <p:cNvGrpSpPr/>
          <p:nvPr/>
        </p:nvGrpSpPr>
        <p:grpSpPr>
          <a:xfrm>
            <a:off x="12360240" y="6055920"/>
            <a:ext cx="4893480" cy="253080"/>
            <a:chOff x="12360240" y="6055920"/>
            <a:chExt cx="4893480" cy="253080"/>
          </a:xfrm>
        </p:grpSpPr>
        <p:sp>
          <p:nvSpPr>
            <p:cNvPr id="28" name="CustomShape 21">
              <a:extLst>
                <a:ext uri="{FF2B5EF4-FFF2-40B4-BE49-F238E27FC236}">
                  <a16:creationId xmlns:a16="http://schemas.microsoft.com/office/drawing/2014/main" id="{17DCF51D-84FC-57D6-3C3A-91143D3A92A5}"/>
                </a:ext>
              </a:extLst>
            </p:cNvPr>
            <p:cNvSpPr/>
            <p:nvPr/>
          </p:nvSpPr>
          <p:spPr>
            <a:xfrm>
              <a:off x="12360240" y="6055920"/>
              <a:ext cx="4893480" cy="253080"/>
            </a:xfrm>
            <a:custGeom>
              <a:avLst/>
              <a:gdLst/>
              <a:ahLst/>
              <a:cxnLst/>
              <a:rect l="l" t="t" r="r" b="b"/>
              <a:pathLst>
                <a:path w="6960195" h="360680">
                  <a:moveTo>
                    <a:pt x="6960195" y="180340"/>
                  </a:moveTo>
                  <a:cubicBezTo>
                    <a:pt x="6960195" y="81280"/>
                    <a:pt x="6880185" y="0"/>
                    <a:pt x="6779855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779855" y="360680"/>
                  </a:lnTo>
                  <a:cubicBezTo>
                    <a:pt x="6878915" y="360680"/>
                    <a:pt x="6960195" y="279400"/>
                    <a:pt x="6960195" y="180340"/>
                  </a:cubicBezTo>
                  <a:close/>
                </a:path>
              </a:pathLst>
            </a:custGeom>
            <a:solidFill>
              <a:srgbClr val="08104D">
                <a:alpha val="1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9" name="Group 22">
            <a:extLst>
              <a:ext uri="{FF2B5EF4-FFF2-40B4-BE49-F238E27FC236}">
                <a16:creationId xmlns:a16="http://schemas.microsoft.com/office/drawing/2014/main" id="{AF34C556-BED4-AC90-36CF-2B2CC41C5385}"/>
              </a:ext>
            </a:extLst>
          </p:cNvPr>
          <p:cNvGrpSpPr/>
          <p:nvPr/>
        </p:nvGrpSpPr>
        <p:grpSpPr>
          <a:xfrm>
            <a:off x="12360240" y="6055920"/>
            <a:ext cx="2911320" cy="253080"/>
            <a:chOff x="12360240" y="6055920"/>
            <a:chExt cx="2911320" cy="253080"/>
          </a:xfrm>
        </p:grpSpPr>
        <p:sp>
          <p:nvSpPr>
            <p:cNvPr id="30" name="CustomShape 23">
              <a:extLst>
                <a:ext uri="{FF2B5EF4-FFF2-40B4-BE49-F238E27FC236}">
                  <a16:creationId xmlns:a16="http://schemas.microsoft.com/office/drawing/2014/main" id="{A75A3EF8-1F66-C87A-65B3-1A19778AA26A}"/>
                </a:ext>
              </a:extLst>
            </p:cNvPr>
            <p:cNvSpPr/>
            <p:nvPr/>
          </p:nvSpPr>
          <p:spPr>
            <a:xfrm>
              <a:off x="12360240" y="6055920"/>
              <a:ext cx="2911320" cy="253080"/>
            </a:xfrm>
            <a:custGeom>
              <a:avLst/>
              <a:gdLst/>
              <a:ahLst/>
              <a:cxnLst/>
              <a:rect l="l" t="t" r="r" b="b"/>
              <a:pathLst>
                <a:path w="4141262" h="360680">
                  <a:moveTo>
                    <a:pt x="4141262" y="180340"/>
                  </a:moveTo>
                  <a:cubicBezTo>
                    <a:pt x="4141262" y="81280"/>
                    <a:pt x="4061252" y="0"/>
                    <a:pt x="3960922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3960922" y="360680"/>
                  </a:lnTo>
                  <a:cubicBezTo>
                    <a:pt x="4059982" y="360680"/>
                    <a:pt x="4141262" y="279400"/>
                    <a:pt x="4141262" y="180340"/>
                  </a:cubicBezTo>
                  <a:close/>
                </a:path>
              </a:pathLst>
            </a:custGeom>
            <a:solidFill>
              <a:srgbClr val="FBBA18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3770336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4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id="5" name="Group 1">
            <a:extLst>
              <a:ext uri="{FF2B5EF4-FFF2-40B4-BE49-F238E27FC236}">
                <a16:creationId xmlns:a16="http://schemas.microsoft.com/office/drawing/2014/main" id="{2A3F8C46-4D4D-1DE9-1E84-AB20110FB3F3}"/>
              </a:ext>
            </a:extLst>
          </p:cNvPr>
          <p:cNvGrpSpPr/>
          <p:nvPr/>
        </p:nvGrpSpPr>
        <p:grpSpPr>
          <a:xfrm>
            <a:off x="8397000" y="9484200"/>
            <a:ext cx="1494720" cy="802800"/>
            <a:chOff x="8397000" y="9484200"/>
            <a:chExt cx="1494720" cy="802800"/>
          </a:xfrm>
        </p:grpSpPr>
        <p:sp>
          <p:nvSpPr>
            <p:cNvPr id="6" name="CustomShape 2">
              <a:extLst>
                <a:ext uri="{FF2B5EF4-FFF2-40B4-BE49-F238E27FC236}">
                  <a16:creationId xmlns:a16="http://schemas.microsoft.com/office/drawing/2014/main" id="{A52A7538-25B2-F5D6-04AD-317618CBC2C1}"/>
                </a:ext>
              </a:extLst>
            </p:cNvPr>
            <p:cNvSpPr/>
            <p:nvPr/>
          </p:nvSpPr>
          <p:spPr>
            <a:xfrm rot="10800000">
              <a:off x="8397000" y="9484200"/>
              <a:ext cx="1494720" cy="802800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7" name="Picture 4_1">
            <a:extLst>
              <a:ext uri="{FF2B5EF4-FFF2-40B4-BE49-F238E27FC236}">
                <a16:creationId xmlns:a16="http://schemas.microsoft.com/office/drawing/2014/main" id="{67B04858-7572-8DDC-E3BA-6F8F8C7016FF}"/>
              </a:ext>
            </a:extLst>
          </p:cNvPr>
          <p:cNvPicPr/>
          <p:nvPr/>
        </p:nvPicPr>
        <p:blipFill>
          <a:blip r:embed="rId4"/>
          <a:stretch/>
        </p:blipFill>
        <p:spPr>
          <a:xfrm rot="16200000">
            <a:off x="9004320" y="9806040"/>
            <a:ext cx="278640" cy="437760"/>
          </a:xfrm>
          <a:prstGeom prst="rect">
            <a:avLst/>
          </a:prstGeom>
          <a:ln>
            <a:noFill/>
          </a:ln>
        </p:spPr>
      </p:pic>
      <p:grpSp>
        <p:nvGrpSpPr>
          <p:cNvPr id="10" name="Group 5">
            <a:extLst>
              <a:ext uri="{FF2B5EF4-FFF2-40B4-BE49-F238E27FC236}">
                <a16:creationId xmlns:a16="http://schemas.microsoft.com/office/drawing/2014/main" id="{31E6D447-789A-502C-2B73-74B982590A4A}"/>
              </a:ext>
            </a:extLst>
          </p:cNvPr>
          <p:cNvGrpSpPr/>
          <p:nvPr/>
        </p:nvGrpSpPr>
        <p:grpSpPr>
          <a:xfrm>
            <a:off x="4893840" y="1380240"/>
            <a:ext cx="8499600" cy="2054520"/>
            <a:chOff x="4893840" y="1380240"/>
            <a:chExt cx="8499600" cy="2054520"/>
          </a:xfrm>
        </p:grpSpPr>
        <p:sp>
          <p:nvSpPr>
            <p:cNvPr id="11" name="CustomShape 6">
              <a:extLst>
                <a:ext uri="{FF2B5EF4-FFF2-40B4-BE49-F238E27FC236}">
                  <a16:creationId xmlns:a16="http://schemas.microsoft.com/office/drawing/2014/main" id="{19450FBB-AB80-6AED-D063-04438EEBC025}"/>
                </a:ext>
              </a:extLst>
            </p:cNvPr>
            <p:cNvSpPr/>
            <p:nvPr/>
          </p:nvSpPr>
          <p:spPr>
            <a:xfrm>
              <a:off x="4893840" y="1380240"/>
              <a:ext cx="8499600" cy="93294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 algn="ctr">
                <a:lnSpc>
                  <a:spcPts val="6500"/>
                </a:lnSpc>
                <a:tabLst>
                  <a:tab pos="0" algn="l"/>
                </a:tabLst>
              </a:pPr>
              <a:r>
                <a:rPr lang="fa-IR" sz="8000" b="0" strike="noStrike" spc="-52" dirty="0">
                  <a:solidFill>
                    <a:srgbClr val="ECF2FE"/>
                  </a:solidFill>
                  <a:latin typeface="Aileron Regular Bold"/>
                  <a:cs typeface="B Titr"/>
                </a:rPr>
                <a:t>اندازه بازار خارجی</a:t>
              </a:r>
              <a:endParaRPr lang="en-US" sz="8000" b="0" strike="noStrike" spc="-1" dirty="0">
                <a:latin typeface="Arial"/>
              </a:endParaRPr>
            </a:p>
          </p:txBody>
        </p:sp>
        <p:sp>
          <p:nvSpPr>
            <p:cNvPr id="12" name="CustomShape 7">
              <a:extLst>
                <a:ext uri="{FF2B5EF4-FFF2-40B4-BE49-F238E27FC236}">
                  <a16:creationId xmlns:a16="http://schemas.microsoft.com/office/drawing/2014/main" id="{B6FA4108-5233-7057-A65F-18790E875FB8}"/>
                </a:ext>
              </a:extLst>
            </p:cNvPr>
            <p:cNvSpPr/>
            <p:nvPr/>
          </p:nvSpPr>
          <p:spPr>
            <a:xfrm>
              <a:off x="4893840" y="2497680"/>
              <a:ext cx="8499600" cy="937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90178746-9842-3875-E1FD-0D612F10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15" y="2733716"/>
            <a:ext cx="1640205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42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 1"/>
          <p:cNvGrpSpPr/>
          <p:nvPr/>
        </p:nvGrpSpPr>
        <p:grpSpPr>
          <a:xfrm>
            <a:off x="8397000" y="9484200"/>
            <a:ext cx="1494720" cy="802800"/>
            <a:chOff x="8397000" y="9484200"/>
            <a:chExt cx="1494720" cy="802800"/>
          </a:xfrm>
        </p:grpSpPr>
        <p:sp>
          <p:nvSpPr>
            <p:cNvPr id="213" name="CustomShape 2"/>
            <p:cNvSpPr/>
            <p:nvPr/>
          </p:nvSpPr>
          <p:spPr>
            <a:xfrm rot="10800000">
              <a:off x="8397000" y="9484200"/>
              <a:ext cx="1494720" cy="802800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0A74A8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14" name="Picture 4_3"/>
          <p:cNvPicPr/>
          <p:nvPr/>
        </p:nvPicPr>
        <p:blipFill>
          <a:blip r:embed="rId2"/>
          <a:stretch/>
        </p:blipFill>
        <p:spPr>
          <a:xfrm rot="16200000">
            <a:off x="9004320" y="9806040"/>
            <a:ext cx="278640" cy="43776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>
            <a:off x="2103120" y="637200"/>
            <a:ext cx="5042880" cy="82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6500"/>
              </a:lnSpc>
              <a:tabLst>
                <a:tab pos="0" algn="l"/>
              </a:tabLst>
            </a:pPr>
            <a:r>
              <a:rPr lang="fa-IR" sz="5000" b="1" strike="noStrike" spc="-52" dirty="0">
                <a:solidFill>
                  <a:srgbClr val="08104D"/>
                </a:solidFill>
                <a:latin typeface="Aileron Regular Bold"/>
                <a:cs typeface="B Titr" panose="00000700000000000000" pitchFamily="2" charset="-78"/>
              </a:rPr>
              <a:t>رقبای مستقیم</a:t>
            </a:r>
            <a:endParaRPr lang="en-US" sz="5000" b="0" strike="noStrike" spc="-1" dirty="0">
              <a:latin typeface="Arial"/>
              <a:cs typeface="B Titr" panose="00000700000000000000" pitchFamily="2" charset="-78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10885680" y="418680"/>
            <a:ext cx="5051880" cy="8335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6500"/>
              </a:lnSpc>
              <a:tabLst>
                <a:tab pos="0" algn="l"/>
              </a:tabLst>
            </a:pPr>
            <a:r>
              <a:rPr lang="fa-IR" sz="5000" b="1" strike="noStrike" spc="-52" dirty="0">
                <a:solidFill>
                  <a:srgbClr val="08104D"/>
                </a:solidFill>
                <a:latin typeface="Aileron Regular Bold"/>
                <a:cs typeface="B Titr" panose="00000700000000000000" pitchFamily="2" charset="-78"/>
              </a:rPr>
              <a:t>رقبای غیرمستقیم</a:t>
            </a:r>
            <a:endParaRPr lang="en-US" sz="5000" b="0" strike="noStrike" spc="-1" dirty="0">
              <a:latin typeface="Arial"/>
              <a:cs typeface="B Titr" panose="00000700000000000000" pitchFamily="2" charset="-78"/>
            </a:endParaRPr>
          </a:p>
        </p:txBody>
      </p:sp>
      <p:pic>
        <p:nvPicPr>
          <p:cNvPr id="217" name="Picture 216"/>
          <p:cNvPicPr/>
          <p:nvPr/>
        </p:nvPicPr>
        <p:blipFill>
          <a:blip r:embed="rId3"/>
          <a:srcRect t="5109" r="1343"/>
          <a:stretch/>
        </p:blipFill>
        <p:spPr>
          <a:xfrm>
            <a:off x="8968320" y="2743200"/>
            <a:ext cx="9136800" cy="3108960"/>
          </a:xfrm>
          <a:prstGeom prst="rect">
            <a:avLst/>
          </a:prstGeom>
          <a:ln>
            <a:noFill/>
          </a:ln>
        </p:spPr>
      </p:pic>
      <p:pic>
        <p:nvPicPr>
          <p:cNvPr id="218" name="Picture 217"/>
          <p:cNvPicPr/>
          <p:nvPr/>
        </p:nvPicPr>
        <p:blipFill>
          <a:blip r:embed="rId4"/>
          <a:stretch/>
        </p:blipFill>
        <p:spPr>
          <a:xfrm>
            <a:off x="785160" y="2115000"/>
            <a:ext cx="7925760" cy="4925880"/>
          </a:xfrm>
          <a:prstGeom prst="rect">
            <a:avLst/>
          </a:prstGeom>
          <a:ln>
            <a:noFill/>
          </a:ln>
        </p:spPr>
      </p:pic>
      <p:pic>
        <p:nvPicPr>
          <p:cNvPr id="219" name="Picture 218"/>
          <p:cNvPicPr/>
          <p:nvPr/>
        </p:nvPicPr>
        <p:blipFill>
          <a:blip r:embed="rId5"/>
          <a:srcRect t="3424" r="52217" b="53368"/>
          <a:stretch/>
        </p:blipFill>
        <p:spPr>
          <a:xfrm>
            <a:off x="9144000" y="6045120"/>
            <a:ext cx="3410280" cy="3840480"/>
          </a:xfrm>
          <a:prstGeom prst="rect">
            <a:avLst/>
          </a:prstGeom>
          <a:ln>
            <a:noFill/>
          </a:ln>
        </p:spPr>
      </p:pic>
      <p:pic>
        <p:nvPicPr>
          <p:cNvPr id="220" name="Picture 219"/>
          <p:cNvPicPr/>
          <p:nvPr/>
        </p:nvPicPr>
        <p:blipFill>
          <a:blip r:embed="rId5"/>
          <a:srcRect l="1793" t="45563" r="49181" b="4513"/>
          <a:stretch/>
        </p:blipFill>
        <p:spPr>
          <a:xfrm>
            <a:off x="13533120" y="6060240"/>
            <a:ext cx="3316320" cy="4205880"/>
          </a:xfrm>
          <a:prstGeom prst="rect">
            <a:avLst/>
          </a:prstGeom>
          <a:ln>
            <a:noFill/>
          </a:ln>
        </p:spPr>
      </p:pic>
      <p:pic>
        <p:nvPicPr>
          <p:cNvPr id="221" name="Picture 220"/>
          <p:cNvPicPr/>
          <p:nvPr/>
        </p:nvPicPr>
        <p:blipFill>
          <a:blip r:embed="rId6"/>
          <a:stretch/>
        </p:blipFill>
        <p:spPr>
          <a:xfrm>
            <a:off x="731520" y="7498080"/>
            <a:ext cx="2914200" cy="2085480"/>
          </a:xfrm>
          <a:prstGeom prst="rect">
            <a:avLst/>
          </a:prstGeom>
          <a:ln>
            <a:noFill/>
          </a:ln>
        </p:spPr>
      </p:pic>
      <p:pic>
        <p:nvPicPr>
          <p:cNvPr id="222" name="Picture 221"/>
          <p:cNvPicPr/>
          <p:nvPr/>
        </p:nvPicPr>
        <p:blipFill>
          <a:blip r:embed="rId7"/>
          <a:stretch/>
        </p:blipFill>
        <p:spPr>
          <a:xfrm>
            <a:off x="4865760" y="7223760"/>
            <a:ext cx="1809360" cy="253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4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9405000" y="2651760"/>
            <a:ext cx="8242920" cy="34390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2"/>
          <p:cNvSpPr/>
          <p:nvPr/>
        </p:nvSpPr>
        <p:spPr>
          <a:xfrm>
            <a:off x="9405000" y="6202800"/>
            <a:ext cx="8060040" cy="3453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3"/>
          <p:cNvSpPr/>
          <p:nvPr/>
        </p:nvSpPr>
        <p:spPr>
          <a:xfrm>
            <a:off x="182880" y="1554480"/>
            <a:ext cx="8656200" cy="84124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26" name="Group 4"/>
          <p:cNvGrpSpPr/>
          <p:nvPr/>
        </p:nvGrpSpPr>
        <p:grpSpPr>
          <a:xfrm>
            <a:off x="8397000" y="9484200"/>
            <a:ext cx="1494720" cy="802800"/>
            <a:chOff x="8397000" y="9484200"/>
            <a:chExt cx="1494720" cy="802800"/>
          </a:xfrm>
        </p:grpSpPr>
        <p:sp>
          <p:nvSpPr>
            <p:cNvPr id="227" name="CustomShape 5"/>
            <p:cNvSpPr/>
            <p:nvPr/>
          </p:nvSpPr>
          <p:spPr>
            <a:xfrm rot="10800000">
              <a:off x="8397000" y="9484200"/>
              <a:ext cx="1494720" cy="802800"/>
            </a:xfrm>
            <a:custGeom>
              <a:avLst/>
              <a:gdLst/>
              <a:ahLst/>
              <a:cxnLst/>
              <a:rect l="l" t="t" r="r" b="b"/>
              <a:pathLst>
                <a:path w="2353310" h="1264123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28" name="Picture 4"/>
          <p:cNvPicPr/>
          <p:nvPr/>
        </p:nvPicPr>
        <p:blipFill>
          <a:blip r:embed="rId2"/>
          <a:stretch/>
        </p:blipFill>
        <p:spPr>
          <a:xfrm rot="16200000">
            <a:off x="9004320" y="9806040"/>
            <a:ext cx="278640" cy="437760"/>
          </a:xfrm>
          <a:prstGeom prst="rect">
            <a:avLst/>
          </a:prstGeom>
          <a:ln>
            <a:noFill/>
          </a:ln>
        </p:spPr>
      </p:pic>
      <p:sp>
        <p:nvSpPr>
          <p:cNvPr id="229" name="CustomShape 6"/>
          <p:cNvSpPr/>
          <p:nvPr/>
        </p:nvSpPr>
        <p:spPr>
          <a:xfrm>
            <a:off x="7467600" y="903326"/>
            <a:ext cx="7768080" cy="9329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>
              <a:lnSpc>
                <a:spcPts val="6500"/>
              </a:lnSpc>
              <a:tabLst>
                <a:tab pos="0" algn="l"/>
              </a:tabLst>
            </a:pPr>
            <a:r>
              <a:rPr lang="fa-IR" sz="8000" b="0" strike="noStrike" spc="-52" dirty="0" err="1">
                <a:solidFill>
                  <a:srgbClr val="ECF2FE"/>
                </a:solidFill>
                <a:latin typeface="Aileron Regular Bold"/>
                <a:cs typeface="B Titr"/>
              </a:rPr>
              <a:t>مزیت‌های</a:t>
            </a:r>
            <a:r>
              <a:rPr lang="fa-IR" sz="8000" b="0" strike="noStrike" spc="-52" dirty="0">
                <a:solidFill>
                  <a:srgbClr val="ECF2FE"/>
                </a:solidFill>
                <a:latin typeface="Aileron Regular Bold"/>
                <a:cs typeface="B Titr"/>
              </a:rPr>
              <a:t> رقابتی</a:t>
            </a:r>
            <a:endParaRPr lang="en-US" sz="8000" b="0" strike="noStrike" spc="-1" dirty="0">
              <a:latin typeface="Arial"/>
            </a:endParaRPr>
          </a:p>
        </p:txBody>
      </p:sp>
      <p:grpSp>
        <p:nvGrpSpPr>
          <p:cNvPr id="230" name="Group 7"/>
          <p:cNvGrpSpPr/>
          <p:nvPr/>
        </p:nvGrpSpPr>
        <p:grpSpPr>
          <a:xfrm>
            <a:off x="10718280" y="6515280"/>
            <a:ext cx="5359680" cy="1144080"/>
            <a:chOff x="10718280" y="6515280"/>
            <a:chExt cx="5359680" cy="1144080"/>
          </a:xfrm>
        </p:grpSpPr>
        <p:sp>
          <p:nvSpPr>
            <p:cNvPr id="231" name="CustomShape 8"/>
            <p:cNvSpPr/>
            <p:nvPr/>
          </p:nvSpPr>
          <p:spPr>
            <a:xfrm>
              <a:off x="10718280" y="6515280"/>
              <a:ext cx="5359680" cy="578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CustomShape 9"/>
            <p:cNvSpPr/>
            <p:nvPr/>
          </p:nvSpPr>
          <p:spPr>
            <a:xfrm>
              <a:off x="10718280" y="7239600"/>
              <a:ext cx="5359680" cy="419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33" name="Group 10"/>
          <p:cNvGrpSpPr/>
          <p:nvPr/>
        </p:nvGrpSpPr>
        <p:grpSpPr>
          <a:xfrm>
            <a:off x="1612800" y="1852920"/>
            <a:ext cx="6811920" cy="3029040"/>
            <a:chOff x="1612800" y="1852920"/>
            <a:chExt cx="6811920" cy="3029040"/>
          </a:xfrm>
        </p:grpSpPr>
        <p:sp>
          <p:nvSpPr>
            <p:cNvPr id="234" name="CustomShape 11"/>
            <p:cNvSpPr/>
            <p:nvPr/>
          </p:nvSpPr>
          <p:spPr>
            <a:xfrm>
              <a:off x="1612800" y="1852920"/>
              <a:ext cx="6811920" cy="578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 algn="ctr" rtl="1">
                <a:lnSpc>
                  <a:spcPts val="4550"/>
                </a:lnSpc>
                <a:tabLst>
                  <a:tab pos="0" algn="l"/>
                </a:tabLst>
              </a:pPr>
              <a:r>
                <a:rPr lang="fa-IR" sz="35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امکان اتصال به </a:t>
              </a:r>
              <a:r>
                <a:rPr lang="fa-IR" sz="3500" b="0" strike="noStrike" spc="-1" dirty="0">
                  <a:solidFill>
                    <a:srgbClr val="C9211E"/>
                  </a:solidFill>
                  <a:latin typeface="Aileron Heavy Bold"/>
                  <a:cs typeface="B Titr" panose="00000700000000000000" pitchFamily="2" charset="-78"/>
                </a:rPr>
                <a:t>بازار های </a:t>
              </a:r>
              <a:r>
                <a:rPr lang="fa-IR" sz="3500" b="0" strike="noStrike" spc="-1" dirty="0" err="1">
                  <a:solidFill>
                    <a:srgbClr val="C9211E"/>
                  </a:solidFill>
                  <a:latin typeface="Aileron Heavy Bold"/>
                  <a:cs typeface="B Titr" panose="00000700000000000000" pitchFamily="2" charset="-78"/>
                </a:rPr>
                <a:t>بین‌المللی</a:t>
              </a:r>
              <a:r>
                <a:rPr lang="en-US" sz="35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:</a:t>
              </a:r>
              <a:endParaRPr lang="en-US" sz="3500" b="0" strike="noStrike" spc="-1" dirty="0">
                <a:latin typeface="Arial"/>
                <a:cs typeface="B Titr" panose="00000700000000000000" pitchFamily="2" charset="-78"/>
              </a:endParaRPr>
            </a:p>
          </p:txBody>
        </p:sp>
        <p:sp>
          <p:nvSpPr>
            <p:cNvPr id="235" name="CustomShape 12"/>
            <p:cNvSpPr/>
            <p:nvPr/>
          </p:nvSpPr>
          <p:spPr>
            <a:xfrm>
              <a:off x="1612800" y="3771000"/>
              <a:ext cx="6811920" cy="1110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36" name="Group 13"/>
          <p:cNvGrpSpPr/>
          <p:nvPr/>
        </p:nvGrpSpPr>
        <p:grpSpPr>
          <a:xfrm>
            <a:off x="2647440" y="6556680"/>
            <a:ext cx="5353560" cy="1144440"/>
            <a:chOff x="2647440" y="6556680"/>
            <a:chExt cx="5353560" cy="1144440"/>
          </a:xfrm>
        </p:grpSpPr>
        <p:sp>
          <p:nvSpPr>
            <p:cNvPr id="237" name="CustomShape 14"/>
            <p:cNvSpPr/>
            <p:nvPr/>
          </p:nvSpPr>
          <p:spPr>
            <a:xfrm>
              <a:off x="2647440" y="6556680"/>
              <a:ext cx="5353560" cy="578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CustomShape 15"/>
            <p:cNvSpPr/>
            <p:nvPr/>
          </p:nvSpPr>
          <p:spPr>
            <a:xfrm>
              <a:off x="2647440" y="7281360"/>
              <a:ext cx="5353560" cy="419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39" name="Picture 238"/>
          <p:cNvPicPr/>
          <p:nvPr/>
        </p:nvPicPr>
        <p:blipFill>
          <a:blip r:embed="rId3"/>
          <a:stretch/>
        </p:blipFill>
        <p:spPr>
          <a:xfrm>
            <a:off x="9637560" y="3364367"/>
            <a:ext cx="2743200" cy="2057400"/>
          </a:xfrm>
          <a:prstGeom prst="rect">
            <a:avLst/>
          </a:prstGeom>
          <a:ln>
            <a:noFill/>
          </a:ln>
        </p:spPr>
      </p:pic>
      <p:pic>
        <p:nvPicPr>
          <p:cNvPr id="240" name="Picture 239"/>
          <p:cNvPicPr/>
          <p:nvPr/>
        </p:nvPicPr>
        <p:blipFill>
          <a:blip r:embed="rId4"/>
          <a:stretch/>
        </p:blipFill>
        <p:spPr>
          <a:xfrm>
            <a:off x="15235680" y="244440"/>
            <a:ext cx="2194560" cy="2284200"/>
          </a:xfrm>
          <a:prstGeom prst="rect">
            <a:avLst/>
          </a:prstGeom>
          <a:ln>
            <a:noFill/>
          </a:ln>
        </p:spPr>
      </p:pic>
      <p:grpSp>
        <p:nvGrpSpPr>
          <p:cNvPr id="241" name="Group 16"/>
          <p:cNvGrpSpPr/>
          <p:nvPr/>
        </p:nvGrpSpPr>
        <p:grpSpPr>
          <a:xfrm>
            <a:off x="9625320" y="2574000"/>
            <a:ext cx="7162560" cy="2886688"/>
            <a:chOff x="9625320" y="2574000"/>
            <a:chExt cx="7162560" cy="2886688"/>
          </a:xfrm>
        </p:grpSpPr>
        <p:sp>
          <p:nvSpPr>
            <p:cNvPr id="242" name="CustomShape 17"/>
            <p:cNvSpPr/>
            <p:nvPr/>
          </p:nvSpPr>
          <p:spPr>
            <a:xfrm>
              <a:off x="9625320" y="2574000"/>
              <a:ext cx="7162560" cy="28866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 algn="r" rtl="1">
                <a:lnSpc>
                  <a:spcPts val="4550"/>
                </a:lnSpc>
                <a:tabLst>
                  <a:tab pos="0" algn="l"/>
                </a:tabLst>
              </a:pPr>
              <a:r>
                <a:rPr lang="fa-IR" sz="3500" b="0" strike="noStrike" spc="-1" dirty="0">
                  <a:latin typeface="Aileron Heavy Bold"/>
                  <a:cs typeface="B Titr" panose="00000700000000000000" pitchFamily="2" charset="-78"/>
                </a:rPr>
                <a:t>اجرای طرح بر اساس </a:t>
              </a:r>
              <a:r>
                <a:rPr lang="fa-IR" sz="3500" b="0" strike="noStrike" spc="-1" dirty="0">
                  <a:solidFill>
                    <a:srgbClr val="C9211E"/>
                  </a:solidFill>
                  <a:latin typeface="Aileron Heavy Bold"/>
                  <a:cs typeface="B Titr" panose="00000700000000000000" pitchFamily="2" charset="-78"/>
                </a:rPr>
                <a:t>اصول توسعه پایدار</a:t>
              </a:r>
              <a:r>
                <a:rPr lang="en-US" sz="3500" b="0" strike="noStrike" spc="-1" dirty="0">
                  <a:latin typeface="Aileron Heavy Bold"/>
                  <a:cs typeface="B Titr" panose="00000700000000000000" pitchFamily="2" charset="-78"/>
                </a:rPr>
                <a:t>:</a:t>
              </a:r>
              <a:endParaRPr lang="en-US" sz="3500" b="0" strike="noStrike" spc="-1" dirty="0">
                <a:latin typeface="Arial"/>
                <a:cs typeface="B Titr" panose="00000700000000000000" pitchFamily="2" charset="-78"/>
              </a:endParaRPr>
            </a:p>
            <a:p>
              <a:pPr algn="r" rtl="1">
                <a:lnSpc>
                  <a:spcPts val="4550"/>
                </a:lnSpc>
                <a:tabLst>
                  <a:tab pos="0" algn="l"/>
                </a:tabLst>
              </a:pPr>
              <a:r>
                <a:rPr lang="fa-IR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۱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- </a:t>
              </a:r>
              <a:r>
                <a:rPr lang="fa-IR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حفظ محیط زیست</a:t>
              </a:r>
              <a:endParaRPr lang="en-US" sz="2000" b="0" strike="noStrike" spc="-1" dirty="0">
                <a:latin typeface="Arial"/>
                <a:cs typeface="B Titr" panose="00000700000000000000" pitchFamily="2" charset="-78"/>
              </a:endParaRPr>
            </a:p>
            <a:p>
              <a:pPr algn="r" rtl="1">
                <a:lnSpc>
                  <a:spcPts val="4550"/>
                </a:lnSpc>
                <a:tabLst>
                  <a:tab pos="0" algn="l"/>
                </a:tabLst>
              </a:pPr>
              <a:r>
                <a:rPr lang="fa-IR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۲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- </a:t>
              </a:r>
              <a:r>
                <a:rPr lang="fa-IR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برابری اجتماعی ( واگذاری سود و</a:t>
              </a:r>
              <a:endParaRPr lang="en-US" sz="2000" b="0" strike="noStrike" spc="-1" dirty="0">
                <a:latin typeface="Arial"/>
                <a:cs typeface="B Titr" panose="00000700000000000000" pitchFamily="2" charset="-78"/>
              </a:endParaRPr>
            </a:p>
            <a:p>
              <a:pPr algn="r" rtl="1">
                <a:lnSpc>
                  <a:spcPts val="4550"/>
                </a:lnSpc>
                <a:tabLst>
                  <a:tab pos="0" algn="l"/>
                </a:tabLst>
              </a:pPr>
              <a:r>
                <a:rPr lang="en-US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fa-IR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سهام شرکت به کاربران)</a:t>
              </a:r>
              <a:endParaRPr lang="en-US" sz="2000" b="0" strike="noStrike" spc="-1" dirty="0">
                <a:latin typeface="Arial"/>
                <a:cs typeface="B Titr" panose="00000700000000000000" pitchFamily="2" charset="-78"/>
              </a:endParaRPr>
            </a:p>
            <a:p>
              <a:pPr algn="r" rtl="1">
                <a:lnSpc>
                  <a:spcPts val="4550"/>
                </a:lnSpc>
                <a:tabLst>
                  <a:tab pos="0" algn="l"/>
                </a:tabLst>
              </a:pPr>
              <a:r>
                <a:rPr lang="fa-IR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۳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- </a:t>
              </a:r>
              <a:r>
                <a:rPr lang="fa-IR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تولید منابع اقتصادی از طلای سیاه</a:t>
              </a:r>
              <a:endParaRPr lang="en-US" sz="2000" b="0" strike="noStrike" spc="-1" dirty="0">
                <a:latin typeface="Arial"/>
                <a:cs typeface="B Titr" panose="00000700000000000000" pitchFamily="2" charset="-78"/>
              </a:endParaRPr>
            </a:p>
          </p:txBody>
        </p:sp>
        <p:sp>
          <p:nvSpPr>
            <p:cNvPr id="243" name="CustomShape 18"/>
            <p:cNvSpPr/>
            <p:nvPr/>
          </p:nvSpPr>
          <p:spPr>
            <a:xfrm>
              <a:off x="9625320" y="3298680"/>
              <a:ext cx="7162560" cy="419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4" name="Group 19"/>
          <p:cNvGrpSpPr/>
          <p:nvPr/>
        </p:nvGrpSpPr>
        <p:grpSpPr>
          <a:xfrm>
            <a:off x="9369000" y="6605640"/>
            <a:ext cx="7990920" cy="2311560"/>
            <a:chOff x="9369000" y="6605640"/>
            <a:chExt cx="7990920" cy="2311560"/>
          </a:xfrm>
        </p:grpSpPr>
        <p:sp>
          <p:nvSpPr>
            <p:cNvPr id="245" name="CustomShape 20"/>
            <p:cNvSpPr/>
            <p:nvPr/>
          </p:nvSpPr>
          <p:spPr>
            <a:xfrm>
              <a:off x="9369000" y="6605640"/>
              <a:ext cx="7990920" cy="2311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 algn="r" rtl="1">
                <a:lnSpc>
                  <a:spcPts val="4550"/>
                </a:lnSpc>
                <a:tabLst>
                  <a:tab pos="0" algn="l"/>
                </a:tabLst>
              </a:pPr>
              <a:r>
                <a:rPr lang="fa-IR" sz="35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قدرت</a:t>
              </a:r>
              <a:r>
                <a:rPr lang="en-US" sz="35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fa-IR" sz="35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بالای</a:t>
              </a:r>
              <a:r>
                <a:rPr lang="en-US" sz="35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fa-IR" sz="35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بازاریابی</a:t>
              </a:r>
              <a:r>
                <a:rPr lang="en-US" sz="35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fa-IR" sz="3500" b="0" strike="noStrike" spc="-1" dirty="0">
                  <a:solidFill>
                    <a:srgbClr val="C9211E"/>
                  </a:solidFill>
                  <a:latin typeface="Aileron Heavy Bold"/>
                  <a:cs typeface="B Titr" panose="00000700000000000000" pitchFamily="2" charset="-78"/>
                </a:rPr>
                <a:t>سریع</a:t>
              </a:r>
              <a:r>
                <a:rPr lang="en-US" sz="35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fa-IR" sz="3500" b="0" strike="noStrike" spc="-1" dirty="0" err="1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اپلیکیشن</a:t>
              </a:r>
              <a:r>
                <a:rPr lang="en-US" sz="35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:</a:t>
              </a:r>
              <a:endParaRPr lang="en-US" sz="3500" b="0" strike="noStrike" spc="-1" dirty="0">
                <a:latin typeface="Arial"/>
                <a:cs typeface="B Titr" panose="00000700000000000000" pitchFamily="2" charset="-78"/>
              </a:endParaRPr>
            </a:p>
            <a:p>
              <a:pPr algn="r" rtl="1">
                <a:lnSpc>
                  <a:spcPts val="4550"/>
                </a:lnSpc>
                <a:tabLst>
                  <a:tab pos="0" algn="l"/>
                </a:tabLst>
              </a:pPr>
              <a:r>
                <a:rPr lang="fa-IR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1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- </a:t>
              </a:r>
              <a:r>
                <a:rPr lang="fa-IR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تکراری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fa-IR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بودن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fa-IR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مدل،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fa-IR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طراحی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fa-IR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سایت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fa-IR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و</a:t>
              </a:r>
              <a:r>
                <a:rPr lang="en-US" sz="20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fa-IR" sz="2000" b="0" strike="noStrike" spc="-1" dirty="0" err="1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اپلیکیشن</a:t>
              </a:r>
              <a:r>
                <a:rPr lang="fa-IR" sz="2000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( مشابه </a:t>
              </a:r>
              <a:r>
                <a:rPr lang="fa-IR" sz="2000" spc="-1" dirty="0" err="1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اسنپ</a:t>
              </a:r>
              <a:r>
                <a:rPr lang="fa-IR" sz="2000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)</a:t>
              </a:r>
              <a:endParaRPr lang="en-US" sz="2000" b="0" strike="noStrike" spc="-1" dirty="0">
                <a:latin typeface="Arial"/>
                <a:cs typeface="B Titr" panose="00000700000000000000" pitchFamily="2" charset="-78"/>
              </a:endParaRPr>
            </a:p>
            <a:p>
              <a:pPr algn="r" rtl="1">
                <a:lnSpc>
                  <a:spcPts val="4550"/>
                </a:lnSpc>
                <a:tabLst>
                  <a:tab pos="0" algn="l"/>
                </a:tabLst>
              </a:pPr>
              <a:r>
                <a:rPr lang="fa-IR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2</a:t>
              </a:r>
              <a:r>
                <a:rPr lang="en-US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- </a:t>
              </a:r>
              <a:r>
                <a:rPr lang="fa-IR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واگذاری</a:t>
              </a:r>
              <a:r>
                <a:rPr lang="en-US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fa-IR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سود</a:t>
              </a:r>
              <a:r>
                <a:rPr lang="en-US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fa-IR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و</a:t>
              </a:r>
              <a:r>
                <a:rPr lang="en-US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fa-IR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سهام</a:t>
              </a:r>
              <a:r>
                <a:rPr lang="en-US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fa-IR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شرکت</a:t>
              </a:r>
              <a:r>
                <a:rPr lang="en-US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fa-IR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به</a:t>
              </a:r>
              <a:r>
                <a:rPr lang="en-US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fa-IR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کاربران</a:t>
              </a:r>
              <a:endParaRPr lang="en-US" sz="2200" b="0" strike="noStrike" spc="-1" dirty="0">
                <a:latin typeface="Arial"/>
                <a:cs typeface="B Titr" panose="00000700000000000000" pitchFamily="2" charset="-78"/>
              </a:endParaRPr>
            </a:p>
            <a:p>
              <a:pPr algn="r" rtl="1">
                <a:lnSpc>
                  <a:spcPts val="4550"/>
                </a:lnSpc>
                <a:tabLst>
                  <a:tab pos="0" algn="l"/>
                </a:tabLst>
              </a:pPr>
              <a:r>
                <a:rPr lang="fa-IR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3</a:t>
              </a:r>
              <a:r>
                <a:rPr lang="en-US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-</a:t>
              </a:r>
              <a:r>
                <a:rPr lang="fa-IR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حضور</a:t>
              </a:r>
              <a:r>
                <a:rPr lang="en-US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fa-IR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نماد</a:t>
              </a:r>
              <a:r>
                <a:rPr lang="en-US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fa-IR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فیزیکی</a:t>
              </a:r>
              <a:r>
                <a:rPr lang="en-US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fa-IR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(سطل</a:t>
              </a:r>
              <a:r>
                <a:rPr lang="en-US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fa-IR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زباله</a:t>
              </a:r>
              <a:r>
                <a:rPr lang="en-US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 </a:t>
              </a:r>
              <a:r>
                <a:rPr lang="fa-IR" sz="2200" b="0" strike="noStrike" spc="-1" dirty="0">
                  <a:solidFill>
                    <a:srgbClr val="000000"/>
                  </a:solidFill>
                  <a:latin typeface="Aileron Heavy Bold"/>
                  <a:cs typeface="B Titr" panose="00000700000000000000" pitchFamily="2" charset="-78"/>
                </a:rPr>
                <a:t>هوشمند)</a:t>
              </a:r>
              <a:endParaRPr lang="en-US" sz="2200" b="0" strike="noStrike" spc="-1" dirty="0">
                <a:latin typeface="Arial"/>
                <a:cs typeface="B Titr" panose="00000700000000000000" pitchFamily="2" charset="-78"/>
              </a:endParaRPr>
            </a:p>
          </p:txBody>
        </p:sp>
        <p:sp>
          <p:nvSpPr>
            <p:cNvPr id="246" name="CustomShape 21"/>
            <p:cNvSpPr/>
            <p:nvPr/>
          </p:nvSpPr>
          <p:spPr>
            <a:xfrm>
              <a:off x="9369000" y="7330320"/>
              <a:ext cx="7990920" cy="419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47" name="Picture 246"/>
          <p:cNvPicPr/>
          <p:nvPr/>
        </p:nvPicPr>
        <p:blipFill>
          <a:blip r:embed="rId5"/>
          <a:srcRect r="46682"/>
          <a:stretch/>
        </p:blipFill>
        <p:spPr>
          <a:xfrm>
            <a:off x="1850760" y="2612880"/>
            <a:ext cx="5007240" cy="712908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969444-F6BB-CD0E-D0FD-F6A54B37FD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520" y="6411838"/>
            <a:ext cx="4267200" cy="30357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467</Words>
  <Application>Microsoft Office PowerPoint</Application>
  <PresentationFormat>Custom</PresentationFormat>
  <Paragraphs>77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Trebuchet MS</vt:lpstr>
      <vt:lpstr>Aileron Regular Bold</vt:lpstr>
      <vt:lpstr>Aileron Heavy Bold</vt:lpstr>
      <vt:lpstr>FreeFarsi</vt:lpstr>
      <vt:lpstr>Arial</vt:lpstr>
      <vt:lpstr>Aileron Regular</vt:lpstr>
      <vt:lpstr>Calibri</vt:lpstr>
      <vt:lpstr>Office Theme</vt:lpstr>
      <vt:lpstr>PowerPoint Presentation</vt:lpstr>
      <vt:lpstr>PowerPoint Presentation</vt:lpstr>
      <vt:lpstr>مسئله / مشکل</vt:lpstr>
      <vt:lpstr>راه‌حل</vt:lpstr>
      <vt:lpstr>معرفی محصول و خدمت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Orange Technology Pitch Deck Presentation</dc:title>
  <dc:creator>mohammad sarbandi</dc:creator>
  <cp:lastModifiedBy>mohammad sarbandi</cp:lastModifiedBy>
  <cp:revision>32</cp:revision>
  <dcterms:created xsi:type="dcterms:W3CDTF">2006-08-16T00:00:00Z</dcterms:created>
  <dcterms:modified xsi:type="dcterms:W3CDTF">2023-01-13T12:09:38Z</dcterms:modified>
  <dc:identifier>DAEj-NRIlOg</dc:identifier>
</cp:coreProperties>
</file>